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6" r:id="rId3"/>
    <p:sldId id="258" r:id="rId4"/>
    <p:sldId id="261" r:id="rId5"/>
    <p:sldId id="262" r:id="rId6"/>
    <p:sldId id="256" r:id="rId7"/>
    <p:sldId id="257" r:id="rId8"/>
    <p:sldId id="263" r:id="rId9"/>
    <p:sldId id="264" r:id="rId10"/>
    <p:sldId id="265" r:id="rId11"/>
    <p:sldId id="267" r:id="rId12"/>
    <p:sldId id="268" r:id="rId13"/>
    <p:sldId id="270" r:id="rId14"/>
    <p:sldId id="271" r:id="rId15"/>
    <p:sldId id="272" r:id="rId16"/>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987546-6A72-4F93-A8EF-A9066AC7746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E4877B5-12C2-494F-A45C-ECA8FD0816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1CB7C54-63ED-459A-9A3A-12656ACBAE7B}"/>
              </a:ext>
            </a:extLst>
          </p:cNvPr>
          <p:cNvSpPr>
            <a:spLocks noGrp="1"/>
          </p:cNvSpPr>
          <p:nvPr>
            <p:ph type="dt" sz="half" idx="10"/>
          </p:nvPr>
        </p:nvSpPr>
        <p:spPr/>
        <p:txBody>
          <a:bodyPr/>
          <a:lstStyle/>
          <a:p>
            <a:fld id="{5D2E4CB5-D8EB-4A01-899B-F7643FC1A663}" type="datetimeFigureOut">
              <a:rPr kumimoji="1" lang="ja-JP" altLang="en-US" smtClean="0"/>
              <a:t>2023/10/27</a:t>
            </a:fld>
            <a:endParaRPr kumimoji="1" lang="ja-JP" altLang="en-US"/>
          </a:p>
        </p:txBody>
      </p:sp>
      <p:sp>
        <p:nvSpPr>
          <p:cNvPr id="5" name="フッター プレースホルダー 4">
            <a:extLst>
              <a:ext uri="{FF2B5EF4-FFF2-40B4-BE49-F238E27FC236}">
                <a16:creationId xmlns:a16="http://schemas.microsoft.com/office/drawing/2014/main" id="{8DAAE4D3-CBAF-45B3-82D5-96424617011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5B30C3-02D2-4A69-BC41-7220B877E23B}"/>
              </a:ext>
            </a:extLst>
          </p:cNvPr>
          <p:cNvSpPr>
            <a:spLocks noGrp="1"/>
          </p:cNvSpPr>
          <p:nvPr>
            <p:ph type="sldNum" sz="quarter" idx="12"/>
          </p:nvPr>
        </p:nvSpPr>
        <p:spPr/>
        <p:txBody>
          <a:bodyPr/>
          <a:lstStyle/>
          <a:p>
            <a:fld id="{73B665F8-AC59-4681-9197-DD42E177D765}" type="slidenum">
              <a:rPr kumimoji="1" lang="ja-JP" altLang="en-US" smtClean="0"/>
              <a:t>‹#›</a:t>
            </a:fld>
            <a:endParaRPr kumimoji="1" lang="ja-JP" altLang="en-US"/>
          </a:p>
        </p:txBody>
      </p:sp>
    </p:spTree>
    <p:extLst>
      <p:ext uri="{BB962C8B-B14F-4D97-AF65-F5344CB8AC3E}">
        <p14:creationId xmlns:p14="http://schemas.microsoft.com/office/powerpoint/2010/main" val="3042524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36A59C-2EA1-4549-A091-9214BCFCD10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B54ADFD-F3F2-40AD-B3ED-EA56AB790AC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525C80-EE0B-4D85-AC70-C3C4EC7A4FE5}"/>
              </a:ext>
            </a:extLst>
          </p:cNvPr>
          <p:cNvSpPr>
            <a:spLocks noGrp="1"/>
          </p:cNvSpPr>
          <p:nvPr>
            <p:ph type="dt" sz="half" idx="10"/>
          </p:nvPr>
        </p:nvSpPr>
        <p:spPr/>
        <p:txBody>
          <a:bodyPr/>
          <a:lstStyle/>
          <a:p>
            <a:fld id="{5D2E4CB5-D8EB-4A01-899B-F7643FC1A663}" type="datetimeFigureOut">
              <a:rPr kumimoji="1" lang="ja-JP" altLang="en-US" smtClean="0"/>
              <a:t>2023/10/27</a:t>
            </a:fld>
            <a:endParaRPr kumimoji="1" lang="ja-JP" altLang="en-US"/>
          </a:p>
        </p:txBody>
      </p:sp>
      <p:sp>
        <p:nvSpPr>
          <p:cNvPr id="5" name="フッター プレースホルダー 4">
            <a:extLst>
              <a:ext uri="{FF2B5EF4-FFF2-40B4-BE49-F238E27FC236}">
                <a16:creationId xmlns:a16="http://schemas.microsoft.com/office/drawing/2014/main" id="{64E0F3BC-162D-4B18-8D7B-D9D800C1D4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01B5E0-696D-46FD-A734-FE9771AA6C56}"/>
              </a:ext>
            </a:extLst>
          </p:cNvPr>
          <p:cNvSpPr>
            <a:spLocks noGrp="1"/>
          </p:cNvSpPr>
          <p:nvPr>
            <p:ph type="sldNum" sz="quarter" idx="12"/>
          </p:nvPr>
        </p:nvSpPr>
        <p:spPr/>
        <p:txBody>
          <a:bodyPr/>
          <a:lstStyle/>
          <a:p>
            <a:fld id="{73B665F8-AC59-4681-9197-DD42E177D765}" type="slidenum">
              <a:rPr kumimoji="1" lang="ja-JP" altLang="en-US" smtClean="0"/>
              <a:t>‹#›</a:t>
            </a:fld>
            <a:endParaRPr kumimoji="1" lang="ja-JP" altLang="en-US"/>
          </a:p>
        </p:txBody>
      </p:sp>
    </p:spTree>
    <p:extLst>
      <p:ext uri="{BB962C8B-B14F-4D97-AF65-F5344CB8AC3E}">
        <p14:creationId xmlns:p14="http://schemas.microsoft.com/office/powerpoint/2010/main" val="3681481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B7AEF51-905F-4EBD-913C-7C84E8E0F91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408DFC8-B1FB-4421-97A8-393D0B2DA05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37B3E2-00DD-46A0-A42C-721F1291F68C}"/>
              </a:ext>
            </a:extLst>
          </p:cNvPr>
          <p:cNvSpPr>
            <a:spLocks noGrp="1"/>
          </p:cNvSpPr>
          <p:nvPr>
            <p:ph type="dt" sz="half" idx="10"/>
          </p:nvPr>
        </p:nvSpPr>
        <p:spPr/>
        <p:txBody>
          <a:bodyPr/>
          <a:lstStyle/>
          <a:p>
            <a:fld id="{5D2E4CB5-D8EB-4A01-899B-F7643FC1A663}" type="datetimeFigureOut">
              <a:rPr kumimoji="1" lang="ja-JP" altLang="en-US" smtClean="0"/>
              <a:t>2023/10/27</a:t>
            </a:fld>
            <a:endParaRPr kumimoji="1" lang="ja-JP" altLang="en-US"/>
          </a:p>
        </p:txBody>
      </p:sp>
      <p:sp>
        <p:nvSpPr>
          <p:cNvPr id="5" name="フッター プレースホルダー 4">
            <a:extLst>
              <a:ext uri="{FF2B5EF4-FFF2-40B4-BE49-F238E27FC236}">
                <a16:creationId xmlns:a16="http://schemas.microsoft.com/office/drawing/2014/main" id="{AE483DA1-F294-4FD5-9C5B-69418AAD7D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DC4A052-B951-4CB9-AA15-AF072C50F885}"/>
              </a:ext>
            </a:extLst>
          </p:cNvPr>
          <p:cNvSpPr>
            <a:spLocks noGrp="1"/>
          </p:cNvSpPr>
          <p:nvPr>
            <p:ph type="sldNum" sz="quarter" idx="12"/>
          </p:nvPr>
        </p:nvSpPr>
        <p:spPr/>
        <p:txBody>
          <a:bodyPr/>
          <a:lstStyle/>
          <a:p>
            <a:fld id="{73B665F8-AC59-4681-9197-DD42E177D765}" type="slidenum">
              <a:rPr kumimoji="1" lang="ja-JP" altLang="en-US" smtClean="0"/>
              <a:t>‹#›</a:t>
            </a:fld>
            <a:endParaRPr kumimoji="1" lang="ja-JP" altLang="en-US"/>
          </a:p>
        </p:txBody>
      </p:sp>
    </p:spTree>
    <p:extLst>
      <p:ext uri="{BB962C8B-B14F-4D97-AF65-F5344CB8AC3E}">
        <p14:creationId xmlns:p14="http://schemas.microsoft.com/office/powerpoint/2010/main" val="366516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2EA40A-E3B8-44ED-A12E-BA35EFAA8A9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D323A2-9079-45C2-A02D-56818E41FF1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6B4E6D-EC2B-4ECE-8F1C-4DBB991E8B92}"/>
              </a:ext>
            </a:extLst>
          </p:cNvPr>
          <p:cNvSpPr>
            <a:spLocks noGrp="1"/>
          </p:cNvSpPr>
          <p:nvPr>
            <p:ph type="dt" sz="half" idx="10"/>
          </p:nvPr>
        </p:nvSpPr>
        <p:spPr/>
        <p:txBody>
          <a:bodyPr/>
          <a:lstStyle/>
          <a:p>
            <a:fld id="{5D2E4CB5-D8EB-4A01-899B-F7643FC1A663}" type="datetimeFigureOut">
              <a:rPr kumimoji="1" lang="ja-JP" altLang="en-US" smtClean="0"/>
              <a:t>2023/10/27</a:t>
            </a:fld>
            <a:endParaRPr kumimoji="1" lang="ja-JP" altLang="en-US"/>
          </a:p>
        </p:txBody>
      </p:sp>
      <p:sp>
        <p:nvSpPr>
          <p:cNvPr id="5" name="フッター プレースホルダー 4">
            <a:extLst>
              <a:ext uri="{FF2B5EF4-FFF2-40B4-BE49-F238E27FC236}">
                <a16:creationId xmlns:a16="http://schemas.microsoft.com/office/drawing/2014/main" id="{5DBDBAE5-7FD9-4543-B610-9D56FFDFF3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4D348A-6674-41E5-B23D-208D80A211D4}"/>
              </a:ext>
            </a:extLst>
          </p:cNvPr>
          <p:cNvSpPr>
            <a:spLocks noGrp="1"/>
          </p:cNvSpPr>
          <p:nvPr>
            <p:ph type="sldNum" sz="quarter" idx="12"/>
          </p:nvPr>
        </p:nvSpPr>
        <p:spPr/>
        <p:txBody>
          <a:bodyPr/>
          <a:lstStyle/>
          <a:p>
            <a:fld id="{73B665F8-AC59-4681-9197-DD42E177D765}" type="slidenum">
              <a:rPr kumimoji="1" lang="ja-JP" altLang="en-US" smtClean="0"/>
              <a:t>‹#›</a:t>
            </a:fld>
            <a:endParaRPr kumimoji="1" lang="ja-JP" altLang="en-US"/>
          </a:p>
        </p:txBody>
      </p:sp>
    </p:spTree>
    <p:extLst>
      <p:ext uri="{BB962C8B-B14F-4D97-AF65-F5344CB8AC3E}">
        <p14:creationId xmlns:p14="http://schemas.microsoft.com/office/powerpoint/2010/main" val="349260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6328AA-386B-4A5F-8CDE-2E5E97A2F22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57E7786-55E1-4161-A772-464E3DBAE3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5E9EF0D-4B2D-4D50-86A3-F6A696D5FF2C}"/>
              </a:ext>
            </a:extLst>
          </p:cNvPr>
          <p:cNvSpPr>
            <a:spLocks noGrp="1"/>
          </p:cNvSpPr>
          <p:nvPr>
            <p:ph type="dt" sz="half" idx="10"/>
          </p:nvPr>
        </p:nvSpPr>
        <p:spPr/>
        <p:txBody>
          <a:bodyPr/>
          <a:lstStyle/>
          <a:p>
            <a:fld id="{5D2E4CB5-D8EB-4A01-899B-F7643FC1A663}" type="datetimeFigureOut">
              <a:rPr kumimoji="1" lang="ja-JP" altLang="en-US" smtClean="0"/>
              <a:t>2023/10/27</a:t>
            </a:fld>
            <a:endParaRPr kumimoji="1" lang="ja-JP" altLang="en-US"/>
          </a:p>
        </p:txBody>
      </p:sp>
      <p:sp>
        <p:nvSpPr>
          <p:cNvPr id="5" name="フッター プレースホルダー 4">
            <a:extLst>
              <a:ext uri="{FF2B5EF4-FFF2-40B4-BE49-F238E27FC236}">
                <a16:creationId xmlns:a16="http://schemas.microsoft.com/office/drawing/2014/main" id="{9613CC18-0B97-40A8-A989-4E3FB8294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41B9F2-F398-4E79-BED5-5F37B4286D92}"/>
              </a:ext>
            </a:extLst>
          </p:cNvPr>
          <p:cNvSpPr>
            <a:spLocks noGrp="1"/>
          </p:cNvSpPr>
          <p:nvPr>
            <p:ph type="sldNum" sz="quarter" idx="12"/>
          </p:nvPr>
        </p:nvSpPr>
        <p:spPr/>
        <p:txBody>
          <a:bodyPr/>
          <a:lstStyle/>
          <a:p>
            <a:fld id="{73B665F8-AC59-4681-9197-DD42E177D765}" type="slidenum">
              <a:rPr kumimoji="1" lang="ja-JP" altLang="en-US" smtClean="0"/>
              <a:t>‹#›</a:t>
            </a:fld>
            <a:endParaRPr kumimoji="1" lang="ja-JP" altLang="en-US"/>
          </a:p>
        </p:txBody>
      </p:sp>
    </p:spTree>
    <p:extLst>
      <p:ext uri="{BB962C8B-B14F-4D97-AF65-F5344CB8AC3E}">
        <p14:creationId xmlns:p14="http://schemas.microsoft.com/office/powerpoint/2010/main" val="159293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E6D221-CC0E-4D75-991C-254D5C59F92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BE2A6DE-3EC7-4A2A-AEBF-3660DAAFC49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7380779-B933-41F1-9512-5D20848D4E9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73DD655-E181-4A01-8E83-F7C77663CC4C}"/>
              </a:ext>
            </a:extLst>
          </p:cNvPr>
          <p:cNvSpPr>
            <a:spLocks noGrp="1"/>
          </p:cNvSpPr>
          <p:nvPr>
            <p:ph type="dt" sz="half" idx="10"/>
          </p:nvPr>
        </p:nvSpPr>
        <p:spPr/>
        <p:txBody>
          <a:bodyPr/>
          <a:lstStyle/>
          <a:p>
            <a:fld id="{5D2E4CB5-D8EB-4A01-899B-F7643FC1A663}" type="datetimeFigureOut">
              <a:rPr kumimoji="1" lang="ja-JP" altLang="en-US" smtClean="0"/>
              <a:t>2023/10/27</a:t>
            </a:fld>
            <a:endParaRPr kumimoji="1" lang="ja-JP" altLang="en-US"/>
          </a:p>
        </p:txBody>
      </p:sp>
      <p:sp>
        <p:nvSpPr>
          <p:cNvPr id="6" name="フッター プレースホルダー 5">
            <a:extLst>
              <a:ext uri="{FF2B5EF4-FFF2-40B4-BE49-F238E27FC236}">
                <a16:creationId xmlns:a16="http://schemas.microsoft.com/office/drawing/2014/main" id="{1A4C37BD-E3E6-41AE-95A7-222985C1DC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555697-E957-4B6A-A2C7-D357A486474A}"/>
              </a:ext>
            </a:extLst>
          </p:cNvPr>
          <p:cNvSpPr>
            <a:spLocks noGrp="1"/>
          </p:cNvSpPr>
          <p:nvPr>
            <p:ph type="sldNum" sz="quarter" idx="12"/>
          </p:nvPr>
        </p:nvSpPr>
        <p:spPr/>
        <p:txBody>
          <a:bodyPr/>
          <a:lstStyle/>
          <a:p>
            <a:fld id="{73B665F8-AC59-4681-9197-DD42E177D765}" type="slidenum">
              <a:rPr kumimoji="1" lang="ja-JP" altLang="en-US" smtClean="0"/>
              <a:t>‹#›</a:t>
            </a:fld>
            <a:endParaRPr kumimoji="1" lang="ja-JP" altLang="en-US"/>
          </a:p>
        </p:txBody>
      </p:sp>
    </p:spTree>
    <p:extLst>
      <p:ext uri="{BB962C8B-B14F-4D97-AF65-F5344CB8AC3E}">
        <p14:creationId xmlns:p14="http://schemas.microsoft.com/office/powerpoint/2010/main" val="373364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51D567-1ECE-4019-95E0-BEC48D45A00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E0ADCE7-1089-4BE8-9079-1E415B3C34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9D86C6B-E5C1-457A-98EB-D74A40F276F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279C277-0B85-4CBD-A993-529291B469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85A27F-D850-44E1-B464-3F9A6942CAE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B29064B-C4DA-4FD1-A839-A3BE023A198F}"/>
              </a:ext>
            </a:extLst>
          </p:cNvPr>
          <p:cNvSpPr>
            <a:spLocks noGrp="1"/>
          </p:cNvSpPr>
          <p:nvPr>
            <p:ph type="dt" sz="half" idx="10"/>
          </p:nvPr>
        </p:nvSpPr>
        <p:spPr/>
        <p:txBody>
          <a:bodyPr/>
          <a:lstStyle/>
          <a:p>
            <a:fld id="{5D2E4CB5-D8EB-4A01-899B-F7643FC1A663}" type="datetimeFigureOut">
              <a:rPr kumimoji="1" lang="ja-JP" altLang="en-US" smtClean="0"/>
              <a:t>2023/10/27</a:t>
            </a:fld>
            <a:endParaRPr kumimoji="1" lang="ja-JP" altLang="en-US"/>
          </a:p>
        </p:txBody>
      </p:sp>
      <p:sp>
        <p:nvSpPr>
          <p:cNvPr id="8" name="フッター プレースホルダー 7">
            <a:extLst>
              <a:ext uri="{FF2B5EF4-FFF2-40B4-BE49-F238E27FC236}">
                <a16:creationId xmlns:a16="http://schemas.microsoft.com/office/drawing/2014/main" id="{93DA3A25-4EAD-4AFD-9AE0-C3A1D2C0E66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78C2B02-E77A-442E-BAFE-5011637119A5}"/>
              </a:ext>
            </a:extLst>
          </p:cNvPr>
          <p:cNvSpPr>
            <a:spLocks noGrp="1"/>
          </p:cNvSpPr>
          <p:nvPr>
            <p:ph type="sldNum" sz="quarter" idx="12"/>
          </p:nvPr>
        </p:nvSpPr>
        <p:spPr/>
        <p:txBody>
          <a:bodyPr/>
          <a:lstStyle/>
          <a:p>
            <a:fld id="{73B665F8-AC59-4681-9197-DD42E177D765}" type="slidenum">
              <a:rPr kumimoji="1" lang="ja-JP" altLang="en-US" smtClean="0"/>
              <a:t>‹#›</a:t>
            </a:fld>
            <a:endParaRPr kumimoji="1" lang="ja-JP" altLang="en-US"/>
          </a:p>
        </p:txBody>
      </p:sp>
    </p:spTree>
    <p:extLst>
      <p:ext uri="{BB962C8B-B14F-4D97-AF65-F5344CB8AC3E}">
        <p14:creationId xmlns:p14="http://schemas.microsoft.com/office/powerpoint/2010/main" val="121483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BCD7B7-C4EB-4B50-9F19-6609E5F3524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CC1915C-F509-4D0B-B63E-38ECEBB04D11}"/>
              </a:ext>
            </a:extLst>
          </p:cNvPr>
          <p:cNvSpPr>
            <a:spLocks noGrp="1"/>
          </p:cNvSpPr>
          <p:nvPr>
            <p:ph type="dt" sz="half" idx="10"/>
          </p:nvPr>
        </p:nvSpPr>
        <p:spPr/>
        <p:txBody>
          <a:bodyPr/>
          <a:lstStyle/>
          <a:p>
            <a:fld id="{5D2E4CB5-D8EB-4A01-899B-F7643FC1A663}" type="datetimeFigureOut">
              <a:rPr kumimoji="1" lang="ja-JP" altLang="en-US" smtClean="0"/>
              <a:t>2023/10/27</a:t>
            </a:fld>
            <a:endParaRPr kumimoji="1" lang="ja-JP" altLang="en-US"/>
          </a:p>
        </p:txBody>
      </p:sp>
      <p:sp>
        <p:nvSpPr>
          <p:cNvPr id="4" name="フッター プレースホルダー 3">
            <a:extLst>
              <a:ext uri="{FF2B5EF4-FFF2-40B4-BE49-F238E27FC236}">
                <a16:creationId xmlns:a16="http://schemas.microsoft.com/office/drawing/2014/main" id="{C69BE19F-CF68-40B9-92F0-A4CC3A4D6A9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FA091FA-DE09-43EB-93A6-E23BB8DD109A}"/>
              </a:ext>
            </a:extLst>
          </p:cNvPr>
          <p:cNvSpPr>
            <a:spLocks noGrp="1"/>
          </p:cNvSpPr>
          <p:nvPr>
            <p:ph type="sldNum" sz="quarter" idx="12"/>
          </p:nvPr>
        </p:nvSpPr>
        <p:spPr/>
        <p:txBody>
          <a:bodyPr/>
          <a:lstStyle/>
          <a:p>
            <a:fld id="{73B665F8-AC59-4681-9197-DD42E177D765}" type="slidenum">
              <a:rPr kumimoji="1" lang="ja-JP" altLang="en-US" smtClean="0"/>
              <a:t>‹#›</a:t>
            </a:fld>
            <a:endParaRPr kumimoji="1" lang="ja-JP" altLang="en-US"/>
          </a:p>
        </p:txBody>
      </p:sp>
    </p:spTree>
    <p:extLst>
      <p:ext uri="{BB962C8B-B14F-4D97-AF65-F5344CB8AC3E}">
        <p14:creationId xmlns:p14="http://schemas.microsoft.com/office/powerpoint/2010/main" val="310681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232231-05C2-4891-A467-65256462B4E5}"/>
              </a:ext>
            </a:extLst>
          </p:cNvPr>
          <p:cNvSpPr>
            <a:spLocks noGrp="1"/>
          </p:cNvSpPr>
          <p:nvPr>
            <p:ph type="dt" sz="half" idx="10"/>
          </p:nvPr>
        </p:nvSpPr>
        <p:spPr/>
        <p:txBody>
          <a:bodyPr/>
          <a:lstStyle/>
          <a:p>
            <a:fld id="{5D2E4CB5-D8EB-4A01-899B-F7643FC1A663}" type="datetimeFigureOut">
              <a:rPr kumimoji="1" lang="ja-JP" altLang="en-US" smtClean="0"/>
              <a:t>2023/10/27</a:t>
            </a:fld>
            <a:endParaRPr kumimoji="1" lang="ja-JP" altLang="en-US"/>
          </a:p>
        </p:txBody>
      </p:sp>
      <p:sp>
        <p:nvSpPr>
          <p:cNvPr id="3" name="フッター プレースホルダー 2">
            <a:extLst>
              <a:ext uri="{FF2B5EF4-FFF2-40B4-BE49-F238E27FC236}">
                <a16:creationId xmlns:a16="http://schemas.microsoft.com/office/drawing/2014/main" id="{ED9186AE-6CB2-4EEB-8293-C95FD22BC92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00F33E5-287E-4C25-AD2C-1A8D5E63A711}"/>
              </a:ext>
            </a:extLst>
          </p:cNvPr>
          <p:cNvSpPr>
            <a:spLocks noGrp="1"/>
          </p:cNvSpPr>
          <p:nvPr>
            <p:ph type="sldNum" sz="quarter" idx="12"/>
          </p:nvPr>
        </p:nvSpPr>
        <p:spPr/>
        <p:txBody>
          <a:bodyPr/>
          <a:lstStyle/>
          <a:p>
            <a:fld id="{73B665F8-AC59-4681-9197-DD42E177D765}" type="slidenum">
              <a:rPr kumimoji="1" lang="ja-JP" altLang="en-US" smtClean="0"/>
              <a:t>‹#›</a:t>
            </a:fld>
            <a:endParaRPr kumimoji="1" lang="ja-JP" altLang="en-US"/>
          </a:p>
        </p:txBody>
      </p:sp>
    </p:spTree>
    <p:extLst>
      <p:ext uri="{BB962C8B-B14F-4D97-AF65-F5344CB8AC3E}">
        <p14:creationId xmlns:p14="http://schemas.microsoft.com/office/powerpoint/2010/main" val="186914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1F243D-33A9-4762-9C29-BC74F022548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498F222-6392-4016-A2C1-11395F4901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955B19A-F2B1-4E77-93E5-E027DD736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17B1E44-9A98-4036-8EFB-86D816701935}"/>
              </a:ext>
            </a:extLst>
          </p:cNvPr>
          <p:cNvSpPr>
            <a:spLocks noGrp="1"/>
          </p:cNvSpPr>
          <p:nvPr>
            <p:ph type="dt" sz="half" idx="10"/>
          </p:nvPr>
        </p:nvSpPr>
        <p:spPr/>
        <p:txBody>
          <a:bodyPr/>
          <a:lstStyle/>
          <a:p>
            <a:fld id="{5D2E4CB5-D8EB-4A01-899B-F7643FC1A663}" type="datetimeFigureOut">
              <a:rPr kumimoji="1" lang="ja-JP" altLang="en-US" smtClean="0"/>
              <a:t>2023/10/27</a:t>
            </a:fld>
            <a:endParaRPr kumimoji="1" lang="ja-JP" altLang="en-US"/>
          </a:p>
        </p:txBody>
      </p:sp>
      <p:sp>
        <p:nvSpPr>
          <p:cNvPr id="6" name="フッター プレースホルダー 5">
            <a:extLst>
              <a:ext uri="{FF2B5EF4-FFF2-40B4-BE49-F238E27FC236}">
                <a16:creationId xmlns:a16="http://schemas.microsoft.com/office/drawing/2014/main" id="{5261D785-F3BD-4119-BEC0-E50C724B870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354F048-D8A6-4C09-8962-9501B5D62C4B}"/>
              </a:ext>
            </a:extLst>
          </p:cNvPr>
          <p:cNvSpPr>
            <a:spLocks noGrp="1"/>
          </p:cNvSpPr>
          <p:nvPr>
            <p:ph type="sldNum" sz="quarter" idx="12"/>
          </p:nvPr>
        </p:nvSpPr>
        <p:spPr/>
        <p:txBody>
          <a:bodyPr/>
          <a:lstStyle/>
          <a:p>
            <a:fld id="{73B665F8-AC59-4681-9197-DD42E177D765}" type="slidenum">
              <a:rPr kumimoji="1" lang="ja-JP" altLang="en-US" smtClean="0"/>
              <a:t>‹#›</a:t>
            </a:fld>
            <a:endParaRPr kumimoji="1" lang="ja-JP" altLang="en-US"/>
          </a:p>
        </p:txBody>
      </p:sp>
    </p:spTree>
    <p:extLst>
      <p:ext uri="{BB962C8B-B14F-4D97-AF65-F5344CB8AC3E}">
        <p14:creationId xmlns:p14="http://schemas.microsoft.com/office/powerpoint/2010/main" val="318370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2532FD-AB81-4A1E-B7E3-1375A330A06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47A83D5-6EA2-4D2D-801B-36B9863E28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C084FF3-7037-42B7-B22E-FB5BD994A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4986511-7691-40B2-A557-EC0C97746F3C}"/>
              </a:ext>
            </a:extLst>
          </p:cNvPr>
          <p:cNvSpPr>
            <a:spLocks noGrp="1"/>
          </p:cNvSpPr>
          <p:nvPr>
            <p:ph type="dt" sz="half" idx="10"/>
          </p:nvPr>
        </p:nvSpPr>
        <p:spPr/>
        <p:txBody>
          <a:bodyPr/>
          <a:lstStyle/>
          <a:p>
            <a:fld id="{5D2E4CB5-D8EB-4A01-899B-F7643FC1A663}" type="datetimeFigureOut">
              <a:rPr kumimoji="1" lang="ja-JP" altLang="en-US" smtClean="0"/>
              <a:t>2023/10/27</a:t>
            </a:fld>
            <a:endParaRPr kumimoji="1" lang="ja-JP" altLang="en-US"/>
          </a:p>
        </p:txBody>
      </p:sp>
      <p:sp>
        <p:nvSpPr>
          <p:cNvPr id="6" name="フッター プレースホルダー 5">
            <a:extLst>
              <a:ext uri="{FF2B5EF4-FFF2-40B4-BE49-F238E27FC236}">
                <a16:creationId xmlns:a16="http://schemas.microsoft.com/office/drawing/2014/main" id="{B4554095-2F39-4988-A1B1-BA8A9089F1E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89FDF9D-74D7-4394-ADE4-6473AD510500}"/>
              </a:ext>
            </a:extLst>
          </p:cNvPr>
          <p:cNvSpPr>
            <a:spLocks noGrp="1"/>
          </p:cNvSpPr>
          <p:nvPr>
            <p:ph type="sldNum" sz="quarter" idx="12"/>
          </p:nvPr>
        </p:nvSpPr>
        <p:spPr/>
        <p:txBody>
          <a:bodyPr/>
          <a:lstStyle/>
          <a:p>
            <a:fld id="{73B665F8-AC59-4681-9197-DD42E177D765}" type="slidenum">
              <a:rPr kumimoji="1" lang="ja-JP" altLang="en-US" smtClean="0"/>
              <a:t>‹#›</a:t>
            </a:fld>
            <a:endParaRPr kumimoji="1" lang="ja-JP" altLang="en-US"/>
          </a:p>
        </p:txBody>
      </p:sp>
    </p:spTree>
    <p:extLst>
      <p:ext uri="{BB962C8B-B14F-4D97-AF65-F5344CB8AC3E}">
        <p14:creationId xmlns:p14="http://schemas.microsoft.com/office/powerpoint/2010/main" val="45069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1E06F85-9C20-486E-80C8-F5923754A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F572AE-60B7-4CC7-BA5C-4982A9B650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FA9355-49F3-4F03-A822-9101502EA3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E4CB5-D8EB-4A01-899B-F7643FC1A663}" type="datetimeFigureOut">
              <a:rPr kumimoji="1" lang="ja-JP" altLang="en-US" smtClean="0"/>
              <a:t>2023/10/27</a:t>
            </a:fld>
            <a:endParaRPr kumimoji="1" lang="ja-JP" altLang="en-US"/>
          </a:p>
        </p:txBody>
      </p:sp>
      <p:sp>
        <p:nvSpPr>
          <p:cNvPr id="5" name="フッター プレースホルダー 4">
            <a:extLst>
              <a:ext uri="{FF2B5EF4-FFF2-40B4-BE49-F238E27FC236}">
                <a16:creationId xmlns:a16="http://schemas.microsoft.com/office/drawing/2014/main" id="{6A7BE947-6FDA-4AF6-ADDE-1E2988C35B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B9DF10C-8DB6-4810-A498-4B5D388E59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665F8-AC59-4681-9197-DD42E177D765}" type="slidenum">
              <a:rPr kumimoji="1" lang="ja-JP" altLang="en-US" smtClean="0"/>
              <a:t>‹#›</a:t>
            </a:fld>
            <a:endParaRPr kumimoji="1" lang="ja-JP" altLang="en-US"/>
          </a:p>
        </p:txBody>
      </p:sp>
    </p:spTree>
    <p:extLst>
      <p:ext uri="{BB962C8B-B14F-4D97-AF65-F5344CB8AC3E}">
        <p14:creationId xmlns:p14="http://schemas.microsoft.com/office/powerpoint/2010/main" val="194157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tic.edu/admissions/international-student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3C9EC27-46D2-46B6-B7DC-29CD37BA12C4}"/>
              </a:ext>
            </a:extLst>
          </p:cNvPr>
          <p:cNvPicPr>
            <a:picLocks noChangeAspect="1"/>
          </p:cNvPicPr>
          <p:nvPr/>
        </p:nvPicPr>
        <p:blipFill>
          <a:blip r:embed="rId2"/>
          <a:stretch>
            <a:fillRect/>
          </a:stretch>
        </p:blipFill>
        <p:spPr>
          <a:xfrm>
            <a:off x="594804" y="3925205"/>
            <a:ext cx="6800295" cy="2677039"/>
          </a:xfrm>
          <a:prstGeom prst="rect">
            <a:avLst/>
          </a:prstGeom>
        </p:spPr>
      </p:pic>
      <p:sp>
        <p:nvSpPr>
          <p:cNvPr id="2" name="タイトル 1">
            <a:extLst>
              <a:ext uri="{FF2B5EF4-FFF2-40B4-BE49-F238E27FC236}">
                <a16:creationId xmlns:a16="http://schemas.microsoft.com/office/drawing/2014/main" id="{4454B713-201E-4F4C-BEA6-AB12A3172DEC}"/>
              </a:ext>
            </a:extLst>
          </p:cNvPr>
          <p:cNvSpPr>
            <a:spLocks noGrp="1"/>
          </p:cNvSpPr>
          <p:nvPr>
            <p:ph type="title"/>
          </p:nvPr>
        </p:nvSpPr>
        <p:spPr/>
        <p:txBody>
          <a:bodyPr/>
          <a:lstStyle/>
          <a:p>
            <a:r>
              <a:rPr kumimoji="1" lang="en-US" altLang="ja-JP" dirty="0"/>
              <a:t>WEB</a:t>
            </a:r>
            <a:r>
              <a:rPr kumimoji="1" lang="ja-JP" altLang="en-US" dirty="0"/>
              <a:t>出願マニュアル</a:t>
            </a:r>
          </a:p>
        </p:txBody>
      </p:sp>
      <p:sp>
        <p:nvSpPr>
          <p:cNvPr id="3" name="コンテンツ プレースホルダー 2">
            <a:extLst>
              <a:ext uri="{FF2B5EF4-FFF2-40B4-BE49-F238E27FC236}">
                <a16:creationId xmlns:a16="http://schemas.microsoft.com/office/drawing/2014/main" id="{5153847F-433A-4BFC-A955-4F620F41A9C9}"/>
              </a:ext>
            </a:extLst>
          </p:cNvPr>
          <p:cNvSpPr>
            <a:spLocks noGrp="1"/>
          </p:cNvSpPr>
          <p:nvPr>
            <p:ph idx="1"/>
          </p:nvPr>
        </p:nvSpPr>
        <p:spPr>
          <a:xfrm>
            <a:off x="594804" y="1367162"/>
            <a:ext cx="10787848" cy="2445799"/>
          </a:xfrm>
        </p:spPr>
        <p:txBody>
          <a:bodyPr>
            <a:normAutofit fontScale="70000" lnSpcReduction="20000"/>
          </a:bodyPr>
          <a:lstStyle/>
          <a:p>
            <a:pPr marL="0" indent="0">
              <a:buNone/>
            </a:pPr>
            <a:r>
              <a:rPr lang="en-US" altLang="ja-JP" dirty="0"/>
              <a:t>HTIC</a:t>
            </a:r>
            <a:r>
              <a:rPr lang="ja-JP" altLang="en-US" dirty="0"/>
              <a:t>（現地）ホーム</a:t>
            </a:r>
            <a:r>
              <a:rPr lang="ja-JP" altLang="en-US" dirty="0" err="1"/>
              <a:t>ぺ</a:t>
            </a:r>
            <a:r>
              <a:rPr lang="ja-JP" altLang="en-US" dirty="0"/>
              <a:t>ージ（</a:t>
            </a:r>
            <a:r>
              <a:rPr lang="en-US" altLang="ja-JP" dirty="0"/>
              <a:t> </a:t>
            </a:r>
            <a:r>
              <a:rPr lang="en-US" altLang="ja-JP" dirty="0">
                <a:hlinkClick r:id="rId3"/>
              </a:rPr>
              <a:t>https://www.htic.edu/admissions/international-students/ </a:t>
            </a:r>
            <a:r>
              <a:rPr lang="ja-JP" altLang="en-US" dirty="0"/>
              <a:t>）</a:t>
            </a:r>
            <a:br>
              <a:rPr lang="en-US" altLang="ja-JP" dirty="0"/>
            </a:br>
            <a:br>
              <a:rPr lang="en-US" altLang="ja-JP" dirty="0"/>
            </a:br>
            <a:r>
              <a:rPr lang="ja-JP" altLang="en-US" dirty="0"/>
              <a:t>にアクセスし、入学要件をご確認のうえ、「</a:t>
            </a:r>
            <a:r>
              <a:rPr lang="en-US" altLang="ja-JP" dirty="0"/>
              <a:t>Apply Now</a:t>
            </a:r>
            <a:r>
              <a:rPr lang="ja-JP" altLang="en-US" dirty="0"/>
              <a:t>」をクリックしてください。</a:t>
            </a:r>
            <a:endParaRPr lang="en-US" altLang="ja-JP" dirty="0"/>
          </a:p>
          <a:p>
            <a:pPr marL="0" indent="0">
              <a:buNone/>
            </a:pPr>
            <a:br>
              <a:rPr lang="en-US" altLang="ja-JP" dirty="0"/>
            </a:br>
            <a:endParaRPr lang="ja-JP" altLang="en-US" dirty="0"/>
          </a:p>
          <a:p>
            <a:pPr marL="0" indent="0">
              <a:buNone/>
            </a:pPr>
            <a:r>
              <a:rPr lang="ja-JP" altLang="en-US" dirty="0"/>
              <a:t>● 記入は、すべてローマ字半角で行ってください。</a:t>
            </a:r>
          </a:p>
          <a:p>
            <a:pPr marL="0" indent="0">
              <a:buNone/>
            </a:pPr>
            <a:r>
              <a:rPr lang="ja-JP" altLang="en-US" dirty="0"/>
              <a:t>● 提出する全ての情報は、個人情報保護法に基づき取り扱われます。</a:t>
            </a:r>
            <a:endParaRPr lang="en-US" altLang="ja-JP" dirty="0"/>
          </a:p>
          <a:p>
            <a:pPr marL="0" indent="0">
              <a:buNone/>
            </a:pPr>
            <a:r>
              <a:rPr kumimoji="1" lang="en-US" altLang="ja-JP" dirty="0">
                <a:solidFill>
                  <a:srgbClr val="FF0000"/>
                </a:solidFill>
              </a:rPr>
              <a:t>※</a:t>
            </a:r>
            <a:r>
              <a:rPr kumimoji="1" lang="ja-JP" altLang="en-US" dirty="0">
                <a:solidFill>
                  <a:srgbClr val="FF0000"/>
                </a:solidFill>
              </a:rPr>
              <a:t>ブラウザは</a:t>
            </a:r>
            <a:r>
              <a:rPr kumimoji="1" lang="en-US" altLang="ja-JP" dirty="0">
                <a:solidFill>
                  <a:srgbClr val="FF0000"/>
                </a:solidFill>
              </a:rPr>
              <a:t>Google Chrome</a:t>
            </a:r>
            <a:r>
              <a:rPr kumimoji="1" lang="ja-JP" altLang="en-US" dirty="0">
                <a:solidFill>
                  <a:srgbClr val="FF0000"/>
                </a:solidFill>
              </a:rPr>
              <a:t>を推奨します</a:t>
            </a:r>
          </a:p>
        </p:txBody>
      </p:sp>
      <p:sp>
        <p:nvSpPr>
          <p:cNvPr id="6" name="正方形/長方形 5">
            <a:extLst>
              <a:ext uri="{FF2B5EF4-FFF2-40B4-BE49-F238E27FC236}">
                <a16:creationId xmlns:a16="http://schemas.microsoft.com/office/drawing/2014/main" id="{AC5A0876-C479-4C81-BD7D-1039B72E0F55}"/>
              </a:ext>
            </a:extLst>
          </p:cNvPr>
          <p:cNvSpPr/>
          <p:nvPr/>
        </p:nvSpPr>
        <p:spPr>
          <a:xfrm>
            <a:off x="3275749" y="4555346"/>
            <a:ext cx="973123" cy="38320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046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E0E8415-5C6D-415D-AF7A-6B12F128DE3B}"/>
              </a:ext>
            </a:extLst>
          </p:cNvPr>
          <p:cNvPicPr>
            <a:picLocks noChangeAspect="1"/>
          </p:cNvPicPr>
          <p:nvPr/>
        </p:nvPicPr>
        <p:blipFill>
          <a:blip r:embed="rId2"/>
          <a:stretch>
            <a:fillRect/>
          </a:stretch>
        </p:blipFill>
        <p:spPr>
          <a:xfrm>
            <a:off x="192235" y="419080"/>
            <a:ext cx="5558165" cy="1223289"/>
          </a:xfrm>
          <a:prstGeom prst="rect">
            <a:avLst/>
          </a:prstGeom>
        </p:spPr>
      </p:pic>
      <p:pic>
        <p:nvPicPr>
          <p:cNvPr id="5" name="図 4">
            <a:extLst>
              <a:ext uri="{FF2B5EF4-FFF2-40B4-BE49-F238E27FC236}">
                <a16:creationId xmlns:a16="http://schemas.microsoft.com/office/drawing/2014/main" id="{27445BBF-66A4-4CE2-BE91-2E3E907B6F81}"/>
              </a:ext>
            </a:extLst>
          </p:cNvPr>
          <p:cNvPicPr>
            <a:picLocks noChangeAspect="1"/>
          </p:cNvPicPr>
          <p:nvPr/>
        </p:nvPicPr>
        <p:blipFill>
          <a:blip r:embed="rId3"/>
          <a:stretch>
            <a:fillRect/>
          </a:stretch>
        </p:blipFill>
        <p:spPr>
          <a:xfrm>
            <a:off x="5808123" y="378961"/>
            <a:ext cx="5709526" cy="5892630"/>
          </a:xfrm>
          <a:prstGeom prst="rect">
            <a:avLst/>
          </a:prstGeom>
        </p:spPr>
      </p:pic>
      <p:pic>
        <p:nvPicPr>
          <p:cNvPr id="4" name="図 3">
            <a:extLst>
              <a:ext uri="{FF2B5EF4-FFF2-40B4-BE49-F238E27FC236}">
                <a16:creationId xmlns:a16="http://schemas.microsoft.com/office/drawing/2014/main" id="{F09FDE00-CAE1-4E1E-B64F-1A9583999275}"/>
              </a:ext>
            </a:extLst>
          </p:cNvPr>
          <p:cNvPicPr>
            <a:picLocks noChangeAspect="1"/>
          </p:cNvPicPr>
          <p:nvPr/>
        </p:nvPicPr>
        <p:blipFill>
          <a:blip r:embed="rId4"/>
          <a:stretch>
            <a:fillRect/>
          </a:stretch>
        </p:blipFill>
        <p:spPr>
          <a:xfrm>
            <a:off x="192235" y="1785388"/>
            <a:ext cx="5550863" cy="4486203"/>
          </a:xfrm>
          <a:prstGeom prst="rect">
            <a:avLst/>
          </a:prstGeom>
        </p:spPr>
      </p:pic>
      <p:sp>
        <p:nvSpPr>
          <p:cNvPr id="17" name="テキスト ボックス 16">
            <a:extLst>
              <a:ext uri="{FF2B5EF4-FFF2-40B4-BE49-F238E27FC236}">
                <a16:creationId xmlns:a16="http://schemas.microsoft.com/office/drawing/2014/main" id="{050C4342-F8D6-4266-8439-B606646CAB9A}"/>
              </a:ext>
            </a:extLst>
          </p:cNvPr>
          <p:cNvSpPr txBox="1"/>
          <p:nvPr/>
        </p:nvSpPr>
        <p:spPr>
          <a:xfrm>
            <a:off x="987558" y="2546287"/>
            <a:ext cx="3664210" cy="430887"/>
          </a:xfrm>
          <a:prstGeom prst="rect">
            <a:avLst/>
          </a:prstGeom>
          <a:noFill/>
        </p:spPr>
        <p:txBody>
          <a:bodyPr wrap="square" rtlCol="0">
            <a:spAutoFit/>
          </a:bodyPr>
          <a:lstStyle/>
          <a:p>
            <a:r>
              <a:rPr lang="ja-JP" altLang="en-US" sz="1100" dirty="0">
                <a:solidFill>
                  <a:srgbClr val="FF0000"/>
                </a:solidFill>
              </a:rPr>
              <a:t>小論文</a:t>
            </a:r>
            <a:r>
              <a:rPr lang="en-US" altLang="ja-JP" sz="1100" dirty="0">
                <a:solidFill>
                  <a:srgbClr val="FF0000"/>
                </a:solidFill>
              </a:rPr>
              <a:t>[Admissions Essay]</a:t>
            </a:r>
            <a:r>
              <a:rPr lang="ja-JP" altLang="en-US" sz="1100" dirty="0">
                <a:solidFill>
                  <a:srgbClr val="FF0000"/>
                </a:solidFill>
              </a:rPr>
              <a:t>は、</a:t>
            </a:r>
            <a:r>
              <a:rPr lang="en-US" altLang="ja-JP" sz="1100" dirty="0">
                <a:solidFill>
                  <a:srgbClr val="FF0000"/>
                </a:solidFill>
              </a:rPr>
              <a:t>Word</a:t>
            </a:r>
            <a:r>
              <a:rPr lang="ja-JP" altLang="en-US" sz="1100" dirty="0">
                <a:solidFill>
                  <a:srgbClr val="FF0000"/>
                </a:solidFill>
              </a:rPr>
              <a:t>等（形式自由）に入力してファイルをアップロードしてください。</a:t>
            </a:r>
            <a:endParaRPr kumimoji="1" lang="ja-JP" altLang="en-US" sz="1200" dirty="0">
              <a:solidFill>
                <a:srgbClr val="FF0000"/>
              </a:solidFill>
            </a:endParaRPr>
          </a:p>
        </p:txBody>
      </p:sp>
      <p:sp>
        <p:nvSpPr>
          <p:cNvPr id="18" name="テキスト ボックス 17">
            <a:extLst>
              <a:ext uri="{FF2B5EF4-FFF2-40B4-BE49-F238E27FC236}">
                <a16:creationId xmlns:a16="http://schemas.microsoft.com/office/drawing/2014/main" id="{60FF88C8-F157-4B57-9DE1-40769ADCEEDB}"/>
              </a:ext>
            </a:extLst>
          </p:cNvPr>
          <p:cNvSpPr txBox="1"/>
          <p:nvPr/>
        </p:nvSpPr>
        <p:spPr>
          <a:xfrm>
            <a:off x="975374" y="5025975"/>
            <a:ext cx="4100387" cy="276999"/>
          </a:xfrm>
          <a:prstGeom prst="rect">
            <a:avLst/>
          </a:prstGeom>
          <a:noFill/>
        </p:spPr>
        <p:txBody>
          <a:bodyPr wrap="square" rtlCol="0">
            <a:spAutoFit/>
          </a:bodyPr>
          <a:lstStyle/>
          <a:p>
            <a:r>
              <a:rPr lang="ja-JP" altLang="en-US" sz="1200" dirty="0">
                <a:solidFill>
                  <a:srgbClr val="FF0000"/>
                </a:solidFill>
              </a:rPr>
              <a:t>推薦状をアップロードしてください。（ある方のみ</a:t>
            </a:r>
            <a:r>
              <a:rPr lang="en-US" altLang="ja-JP" sz="1200" dirty="0">
                <a:solidFill>
                  <a:srgbClr val="FF0000"/>
                </a:solidFill>
              </a:rPr>
              <a:t>)</a:t>
            </a:r>
            <a:endParaRPr lang="en-US" altLang="ja-JP" dirty="0">
              <a:solidFill>
                <a:srgbClr val="FF0000"/>
              </a:solidFill>
            </a:endParaRPr>
          </a:p>
        </p:txBody>
      </p:sp>
      <p:sp>
        <p:nvSpPr>
          <p:cNvPr id="13" name="テキスト ボックス 12">
            <a:extLst>
              <a:ext uri="{FF2B5EF4-FFF2-40B4-BE49-F238E27FC236}">
                <a16:creationId xmlns:a16="http://schemas.microsoft.com/office/drawing/2014/main" id="{34A115C5-DB4C-4974-858A-1A96D08502E7}"/>
              </a:ext>
            </a:extLst>
          </p:cNvPr>
          <p:cNvSpPr txBox="1"/>
          <p:nvPr/>
        </p:nvSpPr>
        <p:spPr>
          <a:xfrm>
            <a:off x="6007223" y="60116"/>
            <a:ext cx="4501287" cy="369332"/>
          </a:xfrm>
          <a:prstGeom prst="rect">
            <a:avLst/>
          </a:prstGeom>
          <a:noFill/>
        </p:spPr>
        <p:txBody>
          <a:bodyPr wrap="square" rtlCol="0">
            <a:spAutoFit/>
          </a:bodyPr>
          <a:lstStyle/>
          <a:p>
            <a:r>
              <a:rPr kumimoji="1" lang="ja-JP" altLang="en-US" dirty="0">
                <a:solidFill>
                  <a:srgbClr val="FF0000"/>
                </a:solidFill>
              </a:rPr>
              <a:t>経費支弁に関する情報</a:t>
            </a:r>
          </a:p>
        </p:txBody>
      </p:sp>
      <p:sp>
        <p:nvSpPr>
          <p:cNvPr id="15" name="テキスト ボックス 14">
            <a:extLst>
              <a:ext uri="{FF2B5EF4-FFF2-40B4-BE49-F238E27FC236}">
                <a16:creationId xmlns:a16="http://schemas.microsoft.com/office/drawing/2014/main" id="{F8FFF716-8426-4984-BB16-763D404F7924}"/>
              </a:ext>
            </a:extLst>
          </p:cNvPr>
          <p:cNvSpPr txBox="1"/>
          <p:nvPr/>
        </p:nvSpPr>
        <p:spPr>
          <a:xfrm>
            <a:off x="6611342" y="1452425"/>
            <a:ext cx="4501287" cy="261610"/>
          </a:xfrm>
          <a:prstGeom prst="rect">
            <a:avLst/>
          </a:prstGeom>
          <a:noFill/>
        </p:spPr>
        <p:txBody>
          <a:bodyPr wrap="square" rtlCol="0">
            <a:spAutoFit/>
          </a:bodyPr>
          <a:lstStyle/>
          <a:p>
            <a:r>
              <a:rPr lang="ja-JP" altLang="en-US" sz="1100" dirty="0">
                <a:solidFill>
                  <a:srgbClr val="FF0000"/>
                </a:solidFill>
              </a:rPr>
              <a:t>パスポート（顔写真のぺージ）の</a:t>
            </a:r>
            <a:r>
              <a:rPr lang="en-US" altLang="ja-JP" sz="1100" dirty="0">
                <a:solidFill>
                  <a:srgbClr val="FF0000"/>
                </a:solidFill>
              </a:rPr>
              <a:t>JPEG</a:t>
            </a:r>
            <a:r>
              <a:rPr lang="ja-JP" altLang="en-US" sz="1100" dirty="0">
                <a:solidFill>
                  <a:srgbClr val="FF0000"/>
                </a:solidFill>
              </a:rPr>
              <a:t>もしくは</a:t>
            </a:r>
            <a:r>
              <a:rPr lang="en-US" altLang="ja-JP" sz="1100" dirty="0">
                <a:solidFill>
                  <a:srgbClr val="FF0000"/>
                </a:solidFill>
              </a:rPr>
              <a:t>PDF </a:t>
            </a:r>
            <a:r>
              <a:rPr lang="ja-JP" altLang="en-US" sz="1100" dirty="0">
                <a:solidFill>
                  <a:srgbClr val="FF0000"/>
                </a:solidFill>
              </a:rPr>
              <a:t>をアップロード</a:t>
            </a:r>
            <a:endParaRPr kumimoji="1" lang="ja-JP" altLang="en-US" sz="1100" dirty="0">
              <a:solidFill>
                <a:srgbClr val="FF0000"/>
              </a:solidFill>
            </a:endParaRPr>
          </a:p>
        </p:txBody>
      </p:sp>
      <p:sp>
        <p:nvSpPr>
          <p:cNvPr id="19" name="テキスト ボックス 18">
            <a:extLst>
              <a:ext uri="{FF2B5EF4-FFF2-40B4-BE49-F238E27FC236}">
                <a16:creationId xmlns:a16="http://schemas.microsoft.com/office/drawing/2014/main" id="{167F3A31-AF51-4CCF-8E27-74202CF6ED44}"/>
              </a:ext>
            </a:extLst>
          </p:cNvPr>
          <p:cNvSpPr txBox="1"/>
          <p:nvPr/>
        </p:nvSpPr>
        <p:spPr>
          <a:xfrm>
            <a:off x="6951337" y="2678878"/>
            <a:ext cx="4501287" cy="430887"/>
          </a:xfrm>
          <a:prstGeom prst="rect">
            <a:avLst/>
          </a:prstGeom>
          <a:noFill/>
        </p:spPr>
        <p:txBody>
          <a:bodyPr wrap="square" rtlCol="0">
            <a:spAutoFit/>
          </a:bodyPr>
          <a:lstStyle/>
          <a:p>
            <a:r>
              <a:rPr kumimoji="1" lang="ja-JP" altLang="en-US" sz="1100" dirty="0">
                <a:solidFill>
                  <a:srgbClr val="FF0000"/>
                </a:solidFill>
              </a:rPr>
              <a:t>ビザ申請に関する質問１</a:t>
            </a:r>
            <a:endParaRPr kumimoji="1" lang="en-US" altLang="ja-JP" sz="1100" dirty="0">
              <a:solidFill>
                <a:srgbClr val="FF0000"/>
              </a:solidFill>
            </a:endParaRPr>
          </a:p>
          <a:p>
            <a:r>
              <a:rPr lang="en-US" altLang="ja-JP" sz="1100" dirty="0">
                <a:solidFill>
                  <a:srgbClr val="FF0000"/>
                </a:solidFill>
              </a:rPr>
              <a:t>※</a:t>
            </a:r>
            <a:r>
              <a:rPr lang="ja-JP" altLang="en-US" sz="1100" dirty="0">
                <a:solidFill>
                  <a:srgbClr val="FF0000"/>
                </a:solidFill>
              </a:rPr>
              <a:t>日本から留学する場合は上の□</a:t>
            </a:r>
            <a:r>
              <a:rPr kumimoji="1" lang="ja-JP" altLang="en-US" sz="1100" dirty="0">
                <a:solidFill>
                  <a:srgbClr val="FF0000"/>
                </a:solidFill>
              </a:rPr>
              <a:t>に✔</a:t>
            </a:r>
          </a:p>
        </p:txBody>
      </p:sp>
      <p:sp>
        <p:nvSpPr>
          <p:cNvPr id="20" name="テキスト ボックス 19">
            <a:extLst>
              <a:ext uri="{FF2B5EF4-FFF2-40B4-BE49-F238E27FC236}">
                <a16:creationId xmlns:a16="http://schemas.microsoft.com/office/drawing/2014/main" id="{AC8EF5A2-2A2E-42B4-8ADD-4F6D42CD331B}"/>
              </a:ext>
            </a:extLst>
          </p:cNvPr>
          <p:cNvSpPr txBox="1"/>
          <p:nvPr/>
        </p:nvSpPr>
        <p:spPr>
          <a:xfrm>
            <a:off x="6951337" y="3859164"/>
            <a:ext cx="4501287" cy="430887"/>
          </a:xfrm>
          <a:prstGeom prst="rect">
            <a:avLst/>
          </a:prstGeom>
          <a:noFill/>
        </p:spPr>
        <p:txBody>
          <a:bodyPr wrap="square" rtlCol="0">
            <a:spAutoFit/>
          </a:bodyPr>
          <a:lstStyle/>
          <a:p>
            <a:r>
              <a:rPr kumimoji="1" lang="ja-JP" altLang="en-US" sz="1100" dirty="0">
                <a:solidFill>
                  <a:srgbClr val="FF0000"/>
                </a:solidFill>
              </a:rPr>
              <a:t>ビザ申請に関する質問２</a:t>
            </a:r>
            <a:endParaRPr kumimoji="1" lang="en-US" altLang="ja-JP" sz="1100" dirty="0">
              <a:solidFill>
                <a:srgbClr val="FF0000"/>
              </a:solidFill>
            </a:endParaRPr>
          </a:p>
          <a:p>
            <a:r>
              <a:rPr lang="en-US" altLang="ja-JP" sz="1100" dirty="0">
                <a:solidFill>
                  <a:srgbClr val="FF0000"/>
                </a:solidFill>
              </a:rPr>
              <a:t>※</a:t>
            </a:r>
            <a:r>
              <a:rPr lang="ja-JP" altLang="en-US" sz="1100" dirty="0">
                <a:solidFill>
                  <a:srgbClr val="FF0000"/>
                </a:solidFill>
              </a:rPr>
              <a:t>アメリカビザをこれから申請する方は一番上の□に</a:t>
            </a:r>
            <a:r>
              <a:rPr kumimoji="1" lang="ja-JP" altLang="en-US" sz="1100" dirty="0">
                <a:solidFill>
                  <a:srgbClr val="FF0000"/>
                </a:solidFill>
              </a:rPr>
              <a:t>✔</a:t>
            </a:r>
          </a:p>
        </p:txBody>
      </p:sp>
      <p:sp>
        <p:nvSpPr>
          <p:cNvPr id="21" name="テキスト ボックス 20">
            <a:extLst>
              <a:ext uri="{FF2B5EF4-FFF2-40B4-BE49-F238E27FC236}">
                <a16:creationId xmlns:a16="http://schemas.microsoft.com/office/drawing/2014/main" id="{4D1A7340-B7C6-4EB5-B4EB-4EECCF6DB374}"/>
              </a:ext>
            </a:extLst>
          </p:cNvPr>
          <p:cNvSpPr txBox="1"/>
          <p:nvPr/>
        </p:nvSpPr>
        <p:spPr>
          <a:xfrm>
            <a:off x="7059498" y="5758891"/>
            <a:ext cx="4934719" cy="261610"/>
          </a:xfrm>
          <a:prstGeom prst="rect">
            <a:avLst/>
          </a:prstGeom>
          <a:noFill/>
        </p:spPr>
        <p:txBody>
          <a:bodyPr wrap="square" rtlCol="0">
            <a:spAutoFit/>
          </a:bodyPr>
          <a:lstStyle/>
          <a:p>
            <a:r>
              <a:rPr lang="en-US" altLang="ja-JP" sz="1100" dirty="0">
                <a:solidFill>
                  <a:srgbClr val="FF0000"/>
                </a:solidFill>
              </a:rPr>
              <a:t>TOEFL</a:t>
            </a:r>
            <a:r>
              <a:rPr lang="ja-JP" altLang="en-US" sz="1100" dirty="0" err="1">
                <a:solidFill>
                  <a:srgbClr val="FF0000"/>
                </a:solidFill>
              </a:rPr>
              <a:t>、</a:t>
            </a:r>
            <a:r>
              <a:rPr lang="en-US" altLang="ja-JP" sz="1100" dirty="0">
                <a:solidFill>
                  <a:srgbClr val="FF0000"/>
                </a:solidFill>
              </a:rPr>
              <a:t>IELTS</a:t>
            </a:r>
            <a:r>
              <a:rPr lang="ja-JP" altLang="en-US" sz="1100" dirty="0" err="1">
                <a:solidFill>
                  <a:srgbClr val="FF0000"/>
                </a:solidFill>
              </a:rPr>
              <a:t>、</a:t>
            </a:r>
            <a:r>
              <a:rPr lang="ja-JP" altLang="en-US" sz="1100" dirty="0">
                <a:solidFill>
                  <a:srgbClr val="FF0000"/>
                </a:solidFill>
              </a:rPr>
              <a:t>英検等の英語試験を受けたことがありますか？</a:t>
            </a:r>
            <a:endParaRPr kumimoji="1" lang="ja-JP" altLang="en-US" sz="1100" dirty="0">
              <a:solidFill>
                <a:srgbClr val="FF0000"/>
              </a:solidFill>
            </a:endParaRPr>
          </a:p>
        </p:txBody>
      </p:sp>
      <p:sp>
        <p:nvSpPr>
          <p:cNvPr id="12" name="テキスト ボックス 11">
            <a:extLst>
              <a:ext uri="{FF2B5EF4-FFF2-40B4-BE49-F238E27FC236}">
                <a16:creationId xmlns:a16="http://schemas.microsoft.com/office/drawing/2014/main" id="{0CFFBB59-E3E7-41AC-8629-FBC2CDFC75B1}"/>
              </a:ext>
            </a:extLst>
          </p:cNvPr>
          <p:cNvSpPr txBox="1"/>
          <p:nvPr/>
        </p:nvSpPr>
        <p:spPr>
          <a:xfrm>
            <a:off x="1411551" y="892224"/>
            <a:ext cx="3664210" cy="276999"/>
          </a:xfrm>
          <a:prstGeom prst="rect">
            <a:avLst/>
          </a:prstGeom>
          <a:noFill/>
        </p:spPr>
        <p:txBody>
          <a:bodyPr wrap="square" rtlCol="0">
            <a:spAutoFit/>
          </a:bodyPr>
          <a:lstStyle/>
          <a:p>
            <a:r>
              <a:rPr kumimoji="1" lang="en-US" altLang="ja-JP" sz="1200" dirty="0">
                <a:solidFill>
                  <a:srgbClr val="FF0000"/>
                </a:solidFill>
              </a:rPr>
              <a:t>HTIC</a:t>
            </a:r>
            <a:r>
              <a:rPr kumimoji="1" lang="ja-JP" altLang="en-US" sz="1200" dirty="0">
                <a:solidFill>
                  <a:srgbClr val="FF0000"/>
                </a:solidFill>
              </a:rPr>
              <a:t>についてどのように知りましたか</a:t>
            </a:r>
          </a:p>
        </p:txBody>
      </p:sp>
      <p:sp>
        <p:nvSpPr>
          <p:cNvPr id="16" name="テキスト ボックス 15">
            <a:extLst>
              <a:ext uri="{FF2B5EF4-FFF2-40B4-BE49-F238E27FC236}">
                <a16:creationId xmlns:a16="http://schemas.microsoft.com/office/drawing/2014/main" id="{F8233021-D669-47D7-8F1D-C3CC9A2A85EB}"/>
              </a:ext>
            </a:extLst>
          </p:cNvPr>
          <p:cNvSpPr txBox="1"/>
          <p:nvPr/>
        </p:nvSpPr>
        <p:spPr>
          <a:xfrm>
            <a:off x="227867" y="49748"/>
            <a:ext cx="4501287" cy="338554"/>
          </a:xfrm>
          <a:prstGeom prst="rect">
            <a:avLst/>
          </a:prstGeom>
          <a:noFill/>
        </p:spPr>
        <p:txBody>
          <a:bodyPr wrap="square" rtlCol="0">
            <a:spAutoFit/>
          </a:bodyPr>
          <a:lstStyle/>
          <a:p>
            <a:r>
              <a:rPr kumimoji="1" lang="en-US" altLang="ja-JP" sz="1600" dirty="0">
                <a:solidFill>
                  <a:srgbClr val="FF0000"/>
                </a:solidFill>
              </a:rPr>
              <a:t>ADMISSIONS ESSAY</a:t>
            </a:r>
            <a:endParaRPr kumimoji="1" lang="ja-JP" altLang="en-US" sz="1600" dirty="0">
              <a:solidFill>
                <a:srgbClr val="FF0000"/>
              </a:solidFill>
            </a:endParaRPr>
          </a:p>
        </p:txBody>
      </p:sp>
    </p:spTree>
    <p:extLst>
      <p:ext uri="{BB962C8B-B14F-4D97-AF65-F5344CB8AC3E}">
        <p14:creationId xmlns:p14="http://schemas.microsoft.com/office/powerpoint/2010/main" val="351792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コンテンツ プレースホルダー 4">
            <a:extLst>
              <a:ext uri="{FF2B5EF4-FFF2-40B4-BE49-F238E27FC236}">
                <a16:creationId xmlns:a16="http://schemas.microsoft.com/office/drawing/2014/main" id="{3EDAE99C-6860-459D-A873-7FC4402D00B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679" r="29432"/>
          <a:stretch/>
        </p:blipFill>
        <p:spPr>
          <a:xfrm>
            <a:off x="6096000" y="229800"/>
            <a:ext cx="5711356" cy="6398399"/>
          </a:xfrm>
        </p:spPr>
      </p:pic>
      <p:pic>
        <p:nvPicPr>
          <p:cNvPr id="4" name="図 3">
            <a:extLst>
              <a:ext uri="{FF2B5EF4-FFF2-40B4-BE49-F238E27FC236}">
                <a16:creationId xmlns:a16="http://schemas.microsoft.com/office/drawing/2014/main" id="{A4CF52AD-B5B4-47BC-9506-BC9C6B1750A3}"/>
              </a:ext>
            </a:extLst>
          </p:cNvPr>
          <p:cNvPicPr>
            <a:picLocks noChangeAspect="1"/>
          </p:cNvPicPr>
          <p:nvPr/>
        </p:nvPicPr>
        <p:blipFill>
          <a:blip r:embed="rId3"/>
          <a:stretch>
            <a:fillRect/>
          </a:stretch>
        </p:blipFill>
        <p:spPr>
          <a:xfrm>
            <a:off x="173023" y="348426"/>
            <a:ext cx="5759928" cy="2754018"/>
          </a:xfrm>
          <a:prstGeom prst="rect">
            <a:avLst/>
          </a:prstGeom>
        </p:spPr>
      </p:pic>
      <p:sp>
        <p:nvSpPr>
          <p:cNvPr id="19" name="テキスト ボックス 18">
            <a:extLst>
              <a:ext uri="{FF2B5EF4-FFF2-40B4-BE49-F238E27FC236}">
                <a16:creationId xmlns:a16="http://schemas.microsoft.com/office/drawing/2014/main" id="{2E39FA2B-0CDE-4F69-8EFE-1F2775EE63D1}"/>
              </a:ext>
            </a:extLst>
          </p:cNvPr>
          <p:cNvSpPr txBox="1"/>
          <p:nvPr/>
        </p:nvSpPr>
        <p:spPr>
          <a:xfrm>
            <a:off x="2022924" y="433065"/>
            <a:ext cx="3335963" cy="261610"/>
          </a:xfrm>
          <a:prstGeom prst="rect">
            <a:avLst/>
          </a:prstGeom>
          <a:noFill/>
        </p:spPr>
        <p:txBody>
          <a:bodyPr wrap="square" rtlCol="0">
            <a:spAutoFit/>
          </a:bodyPr>
          <a:lstStyle/>
          <a:p>
            <a:r>
              <a:rPr kumimoji="1" lang="en-US" altLang="ja-JP" sz="1100" dirty="0">
                <a:solidFill>
                  <a:srgbClr val="FF0000"/>
                </a:solidFill>
              </a:rPr>
              <a:t>Yes</a:t>
            </a:r>
            <a:r>
              <a:rPr lang="ja-JP" altLang="en-US" sz="1100" dirty="0">
                <a:solidFill>
                  <a:srgbClr val="FF0000"/>
                </a:solidFill>
              </a:rPr>
              <a:t>の場合、受験日とスコア／級</a:t>
            </a:r>
            <a:endParaRPr kumimoji="1" lang="ja-JP" altLang="en-US" sz="1100" dirty="0">
              <a:solidFill>
                <a:srgbClr val="FF0000"/>
              </a:solidFill>
            </a:endParaRPr>
          </a:p>
        </p:txBody>
      </p:sp>
      <p:sp>
        <p:nvSpPr>
          <p:cNvPr id="20" name="テキスト ボックス 19">
            <a:extLst>
              <a:ext uri="{FF2B5EF4-FFF2-40B4-BE49-F238E27FC236}">
                <a16:creationId xmlns:a16="http://schemas.microsoft.com/office/drawing/2014/main" id="{3B16FABC-F66B-4C1B-92F1-7E7F3FA334EA}"/>
              </a:ext>
            </a:extLst>
          </p:cNvPr>
          <p:cNvSpPr txBox="1"/>
          <p:nvPr/>
        </p:nvSpPr>
        <p:spPr>
          <a:xfrm>
            <a:off x="460454" y="1810073"/>
            <a:ext cx="5318909" cy="261610"/>
          </a:xfrm>
          <a:prstGeom prst="rect">
            <a:avLst/>
          </a:prstGeom>
          <a:noFill/>
        </p:spPr>
        <p:txBody>
          <a:bodyPr wrap="square" rtlCol="0">
            <a:spAutoFit/>
          </a:bodyPr>
          <a:lstStyle/>
          <a:p>
            <a:r>
              <a:rPr kumimoji="1" lang="ja-JP" altLang="en-US" sz="1100" dirty="0">
                <a:solidFill>
                  <a:srgbClr val="FF0000"/>
                </a:solidFill>
              </a:rPr>
              <a:t>試験のスコアや合格証明書の</a:t>
            </a:r>
            <a:r>
              <a:rPr lang="en-US" altLang="ja-JP" sz="1100" dirty="0">
                <a:solidFill>
                  <a:srgbClr val="FF0000"/>
                </a:solidFill>
              </a:rPr>
              <a:t>JPEG</a:t>
            </a:r>
            <a:r>
              <a:rPr lang="ja-JP" altLang="en-US" sz="1100" dirty="0">
                <a:solidFill>
                  <a:srgbClr val="FF0000"/>
                </a:solidFill>
              </a:rPr>
              <a:t>もしくは</a:t>
            </a:r>
            <a:r>
              <a:rPr lang="en-US" altLang="ja-JP" sz="1100" dirty="0">
                <a:solidFill>
                  <a:srgbClr val="FF0000"/>
                </a:solidFill>
              </a:rPr>
              <a:t>PDF</a:t>
            </a:r>
            <a:r>
              <a:rPr lang="ja-JP" altLang="en-US" sz="1100" dirty="0">
                <a:solidFill>
                  <a:srgbClr val="FF0000"/>
                </a:solidFill>
              </a:rPr>
              <a:t>をアップロード（保有者のみ）</a:t>
            </a:r>
            <a:endParaRPr kumimoji="1" lang="ja-JP" altLang="en-US" sz="1100" dirty="0">
              <a:solidFill>
                <a:srgbClr val="FF0000"/>
              </a:solidFill>
            </a:endParaRPr>
          </a:p>
        </p:txBody>
      </p:sp>
      <p:sp>
        <p:nvSpPr>
          <p:cNvPr id="22" name="テキスト ボックス 21">
            <a:extLst>
              <a:ext uri="{FF2B5EF4-FFF2-40B4-BE49-F238E27FC236}">
                <a16:creationId xmlns:a16="http://schemas.microsoft.com/office/drawing/2014/main" id="{DA198535-D1E2-4451-8D53-C253EB17A591}"/>
              </a:ext>
            </a:extLst>
          </p:cNvPr>
          <p:cNvSpPr txBox="1"/>
          <p:nvPr/>
        </p:nvSpPr>
        <p:spPr>
          <a:xfrm>
            <a:off x="8416022" y="229800"/>
            <a:ext cx="3228285" cy="1107996"/>
          </a:xfrm>
          <a:prstGeom prst="rect">
            <a:avLst/>
          </a:prstGeom>
          <a:noFill/>
        </p:spPr>
        <p:txBody>
          <a:bodyPr wrap="square" rtlCol="0">
            <a:spAutoFit/>
          </a:bodyPr>
          <a:lstStyle/>
          <a:p>
            <a:r>
              <a:rPr lang="ja-JP" altLang="en-US" sz="1100" dirty="0">
                <a:solidFill>
                  <a:srgbClr val="FF0000"/>
                </a:solidFill>
              </a:rPr>
              <a:t>経費支弁者</a:t>
            </a:r>
            <a:br>
              <a:rPr lang="en-US" altLang="ja-JP" sz="1100" dirty="0">
                <a:solidFill>
                  <a:srgbClr val="FF0000"/>
                </a:solidFill>
              </a:rPr>
            </a:br>
            <a:r>
              <a:rPr lang="ja-JP" altLang="en-US" sz="1100" dirty="0">
                <a:solidFill>
                  <a:srgbClr val="FF0000"/>
                </a:solidFill>
              </a:rPr>
              <a:t>・留学費用を支払う「</a:t>
            </a:r>
            <a:r>
              <a:rPr lang="en-US" altLang="ja-JP" sz="1100" dirty="0">
                <a:solidFill>
                  <a:srgbClr val="FF0000"/>
                </a:solidFill>
              </a:rPr>
              <a:t>Sponsor(</a:t>
            </a:r>
            <a:r>
              <a:rPr lang="ja-JP" altLang="en-US" sz="1100" dirty="0">
                <a:solidFill>
                  <a:srgbClr val="FF0000"/>
                </a:solidFill>
              </a:rPr>
              <a:t>スポンサー</a:t>
            </a:r>
            <a:r>
              <a:rPr lang="en-US" altLang="ja-JP" sz="1100" dirty="0">
                <a:solidFill>
                  <a:srgbClr val="FF0000"/>
                </a:solidFill>
              </a:rPr>
              <a:t>)</a:t>
            </a:r>
            <a:r>
              <a:rPr lang="ja-JP" altLang="en-US" sz="1100" dirty="0">
                <a:solidFill>
                  <a:srgbClr val="FF0000"/>
                </a:solidFill>
              </a:rPr>
              <a:t>」は、必ずしも保護者である必要はありませんが、アップロードする英文預金残高証明書の口座名義が、スポンサー名と一致するよう記入</a:t>
            </a:r>
          </a:p>
          <a:p>
            <a:r>
              <a:rPr lang="ja-JP" altLang="en-US" sz="1100" dirty="0">
                <a:solidFill>
                  <a:srgbClr val="FF0000"/>
                </a:solidFill>
              </a:rPr>
              <a:t>してください。</a:t>
            </a:r>
          </a:p>
        </p:txBody>
      </p:sp>
      <p:sp>
        <p:nvSpPr>
          <p:cNvPr id="23" name="テキスト ボックス 22">
            <a:extLst>
              <a:ext uri="{FF2B5EF4-FFF2-40B4-BE49-F238E27FC236}">
                <a16:creationId xmlns:a16="http://schemas.microsoft.com/office/drawing/2014/main" id="{4782EEA0-983A-407C-87E4-771649AE403E}"/>
              </a:ext>
            </a:extLst>
          </p:cNvPr>
          <p:cNvSpPr txBox="1"/>
          <p:nvPr/>
        </p:nvSpPr>
        <p:spPr>
          <a:xfrm>
            <a:off x="7517690" y="2186808"/>
            <a:ext cx="4501287" cy="430887"/>
          </a:xfrm>
          <a:prstGeom prst="rect">
            <a:avLst/>
          </a:prstGeom>
          <a:noFill/>
        </p:spPr>
        <p:txBody>
          <a:bodyPr wrap="square" rtlCol="0">
            <a:spAutoFit/>
          </a:bodyPr>
          <a:lstStyle/>
          <a:p>
            <a:r>
              <a:rPr lang="ja-JP" altLang="en-US" sz="1100" dirty="0">
                <a:solidFill>
                  <a:srgbClr val="FF0000"/>
                </a:solidFill>
              </a:rPr>
              <a:t>経費支弁者の名前</a:t>
            </a:r>
            <a:endParaRPr lang="en-US" altLang="ja-JP" sz="1100" dirty="0">
              <a:solidFill>
                <a:srgbClr val="FF0000"/>
              </a:solidFill>
            </a:endParaRPr>
          </a:p>
          <a:p>
            <a:r>
              <a:rPr kumimoji="1" lang="en-US" altLang="ja-JP" sz="1100" dirty="0">
                <a:solidFill>
                  <a:srgbClr val="FF0000"/>
                </a:solidFill>
              </a:rPr>
              <a:t>※</a:t>
            </a:r>
            <a:r>
              <a:rPr kumimoji="1" lang="ja-JP" altLang="en-US" sz="1100" dirty="0">
                <a:solidFill>
                  <a:srgbClr val="FF0000"/>
                </a:solidFill>
              </a:rPr>
              <a:t>銀行残高証明書の名前と一致すること</a:t>
            </a:r>
            <a:endParaRPr kumimoji="1" lang="en-US" altLang="ja-JP" sz="1100" dirty="0">
              <a:solidFill>
                <a:srgbClr val="FF0000"/>
              </a:solidFill>
            </a:endParaRPr>
          </a:p>
        </p:txBody>
      </p:sp>
      <p:sp>
        <p:nvSpPr>
          <p:cNvPr id="24" name="テキスト ボックス 23">
            <a:extLst>
              <a:ext uri="{FF2B5EF4-FFF2-40B4-BE49-F238E27FC236}">
                <a16:creationId xmlns:a16="http://schemas.microsoft.com/office/drawing/2014/main" id="{8745765E-F1B1-4159-BB3C-EC5ACF70E38C}"/>
              </a:ext>
            </a:extLst>
          </p:cNvPr>
          <p:cNvSpPr txBox="1"/>
          <p:nvPr/>
        </p:nvSpPr>
        <p:spPr>
          <a:xfrm>
            <a:off x="7517690" y="3033194"/>
            <a:ext cx="4501287" cy="261610"/>
          </a:xfrm>
          <a:prstGeom prst="rect">
            <a:avLst/>
          </a:prstGeom>
          <a:noFill/>
        </p:spPr>
        <p:txBody>
          <a:bodyPr wrap="square" rtlCol="0">
            <a:spAutoFit/>
          </a:bodyPr>
          <a:lstStyle/>
          <a:p>
            <a:r>
              <a:rPr lang="ja-JP" altLang="en-US" sz="1100" dirty="0">
                <a:solidFill>
                  <a:srgbClr val="FF0000"/>
                </a:solidFill>
              </a:rPr>
              <a:t>経費支弁者の名前（漢字）</a:t>
            </a:r>
            <a:endParaRPr kumimoji="1" lang="en-US" altLang="ja-JP" sz="1100" dirty="0">
              <a:solidFill>
                <a:srgbClr val="FF0000"/>
              </a:solidFill>
            </a:endParaRPr>
          </a:p>
        </p:txBody>
      </p:sp>
      <p:sp>
        <p:nvSpPr>
          <p:cNvPr id="26" name="テキスト ボックス 25">
            <a:extLst>
              <a:ext uri="{FF2B5EF4-FFF2-40B4-BE49-F238E27FC236}">
                <a16:creationId xmlns:a16="http://schemas.microsoft.com/office/drawing/2014/main" id="{3EEDED06-EAD6-486C-B30E-99E5918B4E3B}"/>
              </a:ext>
            </a:extLst>
          </p:cNvPr>
          <p:cNvSpPr txBox="1"/>
          <p:nvPr/>
        </p:nvSpPr>
        <p:spPr>
          <a:xfrm>
            <a:off x="7517689" y="3891977"/>
            <a:ext cx="4501287" cy="261610"/>
          </a:xfrm>
          <a:prstGeom prst="rect">
            <a:avLst/>
          </a:prstGeom>
          <a:noFill/>
        </p:spPr>
        <p:txBody>
          <a:bodyPr wrap="square" rtlCol="0">
            <a:spAutoFit/>
          </a:bodyPr>
          <a:lstStyle/>
          <a:p>
            <a:r>
              <a:rPr lang="ja-JP" altLang="en-US" sz="1100" dirty="0">
                <a:solidFill>
                  <a:srgbClr val="FF0000"/>
                </a:solidFill>
              </a:rPr>
              <a:t>経費支弁者との関係</a:t>
            </a:r>
            <a:endParaRPr kumimoji="1" lang="en-US" altLang="ja-JP" sz="1100" dirty="0">
              <a:solidFill>
                <a:srgbClr val="FF0000"/>
              </a:solidFill>
            </a:endParaRPr>
          </a:p>
        </p:txBody>
      </p:sp>
      <p:sp>
        <p:nvSpPr>
          <p:cNvPr id="27" name="テキスト ボックス 26">
            <a:extLst>
              <a:ext uri="{FF2B5EF4-FFF2-40B4-BE49-F238E27FC236}">
                <a16:creationId xmlns:a16="http://schemas.microsoft.com/office/drawing/2014/main" id="{DDEDF267-5134-476E-A36B-CE48B023E391}"/>
              </a:ext>
            </a:extLst>
          </p:cNvPr>
          <p:cNvSpPr txBox="1"/>
          <p:nvPr/>
        </p:nvSpPr>
        <p:spPr>
          <a:xfrm>
            <a:off x="8655720" y="4750760"/>
            <a:ext cx="1535846" cy="261610"/>
          </a:xfrm>
          <a:prstGeom prst="rect">
            <a:avLst/>
          </a:prstGeom>
          <a:noFill/>
        </p:spPr>
        <p:txBody>
          <a:bodyPr wrap="square" rtlCol="0">
            <a:spAutoFit/>
          </a:bodyPr>
          <a:lstStyle/>
          <a:p>
            <a:r>
              <a:rPr lang="ja-JP" altLang="en-US" sz="1100" dirty="0">
                <a:solidFill>
                  <a:srgbClr val="FF0000"/>
                </a:solidFill>
              </a:rPr>
              <a:t>経費支弁者の住所</a:t>
            </a:r>
            <a:endParaRPr kumimoji="1" lang="en-US" altLang="ja-JP" sz="1100" dirty="0">
              <a:solidFill>
                <a:srgbClr val="FF0000"/>
              </a:solidFill>
            </a:endParaRPr>
          </a:p>
        </p:txBody>
      </p:sp>
      <p:sp>
        <p:nvSpPr>
          <p:cNvPr id="28" name="テキスト ボックス 27">
            <a:extLst>
              <a:ext uri="{FF2B5EF4-FFF2-40B4-BE49-F238E27FC236}">
                <a16:creationId xmlns:a16="http://schemas.microsoft.com/office/drawing/2014/main" id="{2C26966A-80DE-45F7-823C-5085C7C6E7D7}"/>
              </a:ext>
            </a:extLst>
          </p:cNvPr>
          <p:cNvSpPr txBox="1"/>
          <p:nvPr/>
        </p:nvSpPr>
        <p:spPr>
          <a:xfrm>
            <a:off x="8308303" y="6166823"/>
            <a:ext cx="2093646" cy="261610"/>
          </a:xfrm>
          <a:prstGeom prst="rect">
            <a:avLst/>
          </a:prstGeom>
          <a:noFill/>
        </p:spPr>
        <p:txBody>
          <a:bodyPr wrap="square" rtlCol="0">
            <a:spAutoFit/>
          </a:bodyPr>
          <a:lstStyle/>
          <a:p>
            <a:r>
              <a:rPr lang="ja-JP" altLang="en-US" sz="1100" dirty="0">
                <a:solidFill>
                  <a:srgbClr val="FF0000"/>
                </a:solidFill>
              </a:rPr>
              <a:t>経費支弁者の住所（日本語）</a:t>
            </a:r>
            <a:endParaRPr kumimoji="1" lang="en-US" altLang="ja-JP" sz="1100" dirty="0">
              <a:solidFill>
                <a:srgbClr val="FF0000"/>
              </a:solidFill>
            </a:endParaRPr>
          </a:p>
        </p:txBody>
      </p:sp>
    </p:spTree>
    <p:extLst>
      <p:ext uri="{BB962C8B-B14F-4D97-AF65-F5344CB8AC3E}">
        <p14:creationId xmlns:p14="http://schemas.microsoft.com/office/powerpoint/2010/main" val="7589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898693A-5D55-425B-BF8F-736A74BC9603}"/>
              </a:ext>
            </a:extLst>
          </p:cNvPr>
          <p:cNvPicPr>
            <a:picLocks noChangeAspect="1"/>
          </p:cNvPicPr>
          <p:nvPr/>
        </p:nvPicPr>
        <p:blipFill>
          <a:blip r:embed="rId2"/>
          <a:stretch>
            <a:fillRect/>
          </a:stretch>
        </p:blipFill>
        <p:spPr>
          <a:xfrm>
            <a:off x="5524943" y="4636009"/>
            <a:ext cx="6562725" cy="1619250"/>
          </a:xfrm>
          <a:prstGeom prst="rect">
            <a:avLst/>
          </a:prstGeom>
        </p:spPr>
      </p:pic>
      <p:pic>
        <p:nvPicPr>
          <p:cNvPr id="4" name="図 3">
            <a:extLst>
              <a:ext uri="{FF2B5EF4-FFF2-40B4-BE49-F238E27FC236}">
                <a16:creationId xmlns:a16="http://schemas.microsoft.com/office/drawing/2014/main" id="{1C1C67B0-244F-423A-820F-16E6CFC3011C}"/>
              </a:ext>
            </a:extLst>
          </p:cNvPr>
          <p:cNvPicPr>
            <a:picLocks noChangeAspect="1"/>
          </p:cNvPicPr>
          <p:nvPr/>
        </p:nvPicPr>
        <p:blipFill>
          <a:blip r:embed="rId3"/>
          <a:stretch>
            <a:fillRect/>
          </a:stretch>
        </p:blipFill>
        <p:spPr>
          <a:xfrm>
            <a:off x="130957" y="109195"/>
            <a:ext cx="5455220" cy="6407718"/>
          </a:xfrm>
          <a:prstGeom prst="rect">
            <a:avLst/>
          </a:prstGeom>
        </p:spPr>
      </p:pic>
      <p:sp>
        <p:nvSpPr>
          <p:cNvPr id="16" name="テキスト ボックス 15">
            <a:extLst>
              <a:ext uri="{FF2B5EF4-FFF2-40B4-BE49-F238E27FC236}">
                <a16:creationId xmlns:a16="http://schemas.microsoft.com/office/drawing/2014/main" id="{E8D638C1-F8AF-4C1E-B53C-88AE6D1E7DBE}"/>
              </a:ext>
            </a:extLst>
          </p:cNvPr>
          <p:cNvSpPr txBox="1"/>
          <p:nvPr/>
        </p:nvSpPr>
        <p:spPr>
          <a:xfrm>
            <a:off x="2372513" y="1827587"/>
            <a:ext cx="4501287" cy="430887"/>
          </a:xfrm>
          <a:prstGeom prst="rect">
            <a:avLst/>
          </a:prstGeom>
          <a:noFill/>
        </p:spPr>
        <p:txBody>
          <a:bodyPr wrap="square" rtlCol="0">
            <a:spAutoFit/>
          </a:bodyPr>
          <a:lstStyle/>
          <a:p>
            <a:r>
              <a:rPr kumimoji="1" lang="ja-JP" altLang="en-US" sz="1100" dirty="0">
                <a:solidFill>
                  <a:srgbClr val="FF0000"/>
                </a:solidFill>
              </a:rPr>
              <a:t>複数の経費支弁者がいる場合には</a:t>
            </a:r>
            <a:endParaRPr kumimoji="1" lang="en-US" altLang="ja-JP" sz="1100" dirty="0">
              <a:solidFill>
                <a:srgbClr val="FF0000"/>
              </a:solidFill>
            </a:endParaRPr>
          </a:p>
          <a:p>
            <a:r>
              <a:rPr lang="ja-JP" altLang="en-US" sz="1100" dirty="0">
                <a:solidFill>
                  <a:srgbClr val="FF0000"/>
                </a:solidFill>
              </a:rPr>
              <a:t>下記に入力してください。</a:t>
            </a:r>
            <a:endParaRPr kumimoji="1" lang="en-US" altLang="ja-JP" sz="1100" dirty="0">
              <a:solidFill>
                <a:srgbClr val="FF0000"/>
              </a:solidFill>
            </a:endParaRPr>
          </a:p>
        </p:txBody>
      </p:sp>
      <p:sp>
        <p:nvSpPr>
          <p:cNvPr id="17" name="テキスト ボックス 16">
            <a:extLst>
              <a:ext uri="{FF2B5EF4-FFF2-40B4-BE49-F238E27FC236}">
                <a16:creationId xmlns:a16="http://schemas.microsoft.com/office/drawing/2014/main" id="{9A1231A3-8632-41DC-82B2-4B8A143DB329}"/>
              </a:ext>
            </a:extLst>
          </p:cNvPr>
          <p:cNvSpPr txBox="1"/>
          <p:nvPr/>
        </p:nvSpPr>
        <p:spPr>
          <a:xfrm>
            <a:off x="5438967" y="260589"/>
            <a:ext cx="5933328" cy="1277273"/>
          </a:xfrm>
          <a:prstGeom prst="rect">
            <a:avLst/>
          </a:prstGeom>
          <a:noFill/>
        </p:spPr>
        <p:txBody>
          <a:bodyPr wrap="square" rtlCol="0">
            <a:spAutoFit/>
          </a:bodyPr>
          <a:lstStyle/>
          <a:p>
            <a:br>
              <a:rPr lang="en-US" altLang="ja-JP" sz="1100" dirty="0">
                <a:solidFill>
                  <a:srgbClr val="FF0000"/>
                </a:solidFill>
              </a:rPr>
            </a:br>
            <a:r>
              <a:rPr lang="ja-JP" altLang="en-US" sz="1100" dirty="0">
                <a:solidFill>
                  <a:srgbClr val="FF0000"/>
                </a:solidFill>
              </a:rPr>
              <a:t>米国滞在の学費、寮費等を含む必要経費約</a:t>
            </a:r>
            <a:r>
              <a:rPr lang="en-US" altLang="ja-JP" sz="1100" dirty="0">
                <a:solidFill>
                  <a:srgbClr val="FF0000"/>
                </a:solidFill>
              </a:rPr>
              <a:t>1</a:t>
            </a:r>
            <a:r>
              <a:rPr lang="ja-JP" altLang="en-US" sz="1100" dirty="0">
                <a:solidFill>
                  <a:srgbClr val="FF0000"/>
                </a:solidFill>
              </a:rPr>
              <a:t>年分にあたる </a:t>
            </a:r>
            <a:r>
              <a:rPr lang="en-US" altLang="ja-JP" sz="1100" dirty="0">
                <a:solidFill>
                  <a:srgbClr val="FF0000"/>
                </a:solidFill>
              </a:rPr>
              <a:t>27,060 </a:t>
            </a:r>
            <a:r>
              <a:rPr lang="ja-JP" altLang="en-US" sz="1100" dirty="0">
                <a:solidFill>
                  <a:srgbClr val="FF0000"/>
                </a:solidFill>
              </a:rPr>
              <a:t>ドルの残高を証明する金融機関 発行の英文預金残高証明書</a:t>
            </a:r>
            <a:r>
              <a:rPr lang="en-US" altLang="ja-JP" sz="1100" dirty="0">
                <a:solidFill>
                  <a:srgbClr val="FF0000"/>
                </a:solidFill>
              </a:rPr>
              <a:t>(</a:t>
            </a:r>
            <a:r>
              <a:rPr lang="ja-JP" altLang="en-US" sz="1100" dirty="0">
                <a:solidFill>
                  <a:srgbClr val="FF0000"/>
                </a:solidFill>
              </a:rPr>
              <a:t>ドル建て表記必須</a:t>
            </a:r>
            <a:r>
              <a:rPr lang="en-US" altLang="ja-JP" sz="1100" dirty="0">
                <a:solidFill>
                  <a:srgbClr val="FF0000"/>
                </a:solidFill>
              </a:rPr>
              <a:t>)</a:t>
            </a:r>
            <a:r>
              <a:rPr lang="ja-JP" altLang="en-US" sz="1100" dirty="0">
                <a:solidFill>
                  <a:srgbClr val="FF0000"/>
                </a:solidFill>
              </a:rPr>
              <a:t>をアップロードしてください。</a:t>
            </a:r>
            <a:endParaRPr lang="en-US" altLang="ja-JP" sz="1100" dirty="0">
              <a:solidFill>
                <a:srgbClr val="FF0000"/>
              </a:solidFill>
            </a:endParaRPr>
          </a:p>
          <a:p>
            <a:r>
              <a:rPr lang="ja-JP" altLang="en-US" sz="1100" dirty="0">
                <a:solidFill>
                  <a:srgbClr val="FF0000"/>
                </a:solidFill>
              </a:rPr>
              <a:t>　なお、英文預金残高証明書の原本は、入学時オリエンテーションで、必ず学生課へ提出してください。</a:t>
            </a:r>
            <a:br>
              <a:rPr lang="en-US" altLang="ja-JP" sz="1100" dirty="0">
                <a:solidFill>
                  <a:srgbClr val="FF0000"/>
                </a:solidFill>
              </a:rPr>
            </a:br>
            <a:r>
              <a:rPr lang="ja-JP" altLang="en-US" sz="1100" dirty="0">
                <a:solidFill>
                  <a:srgbClr val="FF0000"/>
                </a:solidFill>
              </a:rPr>
              <a:t>　この英文預金残高証明書は、後日学生ビザ</a:t>
            </a:r>
            <a:r>
              <a:rPr lang="en-US" altLang="ja-JP" sz="1100" dirty="0">
                <a:solidFill>
                  <a:srgbClr val="FF0000"/>
                </a:solidFill>
              </a:rPr>
              <a:t>(F-1)</a:t>
            </a:r>
            <a:r>
              <a:rPr lang="ja-JP" altLang="en-US" sz="1100" dirty="0">
                <a:solidFill>
                  <a:srgbClr val="FF0000"/>
                </a:solidFill>
              </a:rPr>
              <a:t>発給申請の時にも米国大使館へ提出する必要がありますので、同時にもう</a:t>
            </a:r>
            <a:r>
              <a:rPr lang="en-US" altLang="ja-JP" sz="1100" dirty="0">
                <a:solidFill>
                  <a:srgbClr val="FF0000"/>
                </a:solidFill>
              </a:rPr>
              <a:t>1</a:t>
            </a:r>
            <a:r>
              <a:rPr lang="ja-JP" altLang="en-US" sz="1100" dirty="0">
                <a:solidFill>
                  <a:srgbClr val="FF0000"/>
                </a:solidFill>
              </a:rPr>
              <a:t>通取得されることをお勧めします。</a:t>
            </a:r>
          </a:p>
        </p:txBody>
      </p:sp>
      <p:sp>
        <p:nvSpPr>
          <p:cNvPr id="18" name="正方形/長方形 17">
            <a:extLst>
              <a:ext uri="{FF2B5EF4-FFF2-40B4-BE49-F238E27FC236}">
                <a16:creationId xmlns:a16="http://schemas.microsoft.com/office/drawing/2014/main" id="{406B4D16-1B81-4BCB-9172-231F3A85239D}"/>
              </a:ext>
            </a:extLst>
          </p:cNvPr>
          <p:cNvSpPr/>
          <p:nvPr/>
        </p:nvSpPr>
        <p:spPr>
          <a:xfrm>
            <a:off x="7589133" y="4392110"/>
            <a:ext cx="6096000" cy="430887"/>
          </a:xfrm>
          <a:prstGeom prst="rect">
            <a:avLst/>
          </a:prstGeom>
        </p:spPr>
        <p:txBody>
          <a:bodyPr>
            <a:spAutoFit/>
          </a:bodyPr>
          <a:lstStyle/>
          <a:p>
            <a:r>
              <a:rPr lang="ja-JP" altLang="en-US" sz="1100" dirty="0">
                <a:solidFill>
                  <a:srgbClr val="FF0000"/>
                </a:solidFill>
              </a:rPr>
              <a:t>複数の口座がある場合に使用</a:t>
            </a:r>
            <a:endParaRPr lang="en-US" altLang="ja-JP" sz="1100" dirty="0">
              <a:solidFill>
                <a:srgbClr val="FF0000"/>
              </a:solidFill>
            </a:endParaRPr>
          </a:p>
          <a:p>
            <a:r>
              <a:rPr lang="en-US" altLang="ja-JP" sz="1100" dirty="0">
                <a:solidFill>
                  <a:srgbClr val="FF0000"/>
                </a:solidFill>
              </a:rPr>
              <a:t>※</a:t>
            </a:r>
            <a:r>
              <a:rPr lang="ja-JP" altLang="en-US" sz="1100" dirty="0">
                <a:solidFill>
                  <a:srgbClr val="FF0000"/>
                </a:solidFill>
              </a:rPr>
              <a:t>残高証明書は複数口座の合算でも構いません</a:t>
            </a:r>
            <a:endParaRPr lang="en-US" altLang="ja-JP" sz="1100" dirty="0">
              <a:solidFill>
                <a:srgbClr val="FF0000"/>
              </a:solidFill>
            </a:endParaRPr>
          </a:p>
        </p:txBody>
      </p:sp>
      <p:sp>
        <p:nvSpPr>
          <p:cNvPr id="3" name="正方形/長方形 2">
            <a:extLst>
              <a:ext uri="{FF2B5EF4-FFF2-40B4-BE49-F238E27FC236}">
                <a16:creationId xmlns:a16="http://schemas.microsoft.com/office/drawing/2014/main" id="{0C93F99E-5389-4627-8733-DCD377D752A4}"/>
              </a:ext>
            </a:extLst>
          </p:cNvPr>
          <p:cNvSpPr/>
          <p:nvPr/>
        </p:nvSpPr>
        <p:spPr>
          <a:xfrm>
            <a:off x="278167" y="715629"/>
            <a:ext cx="6096000" cy="430887"/>
          </a:xfrm>
          <a:prstGeom prst="rect">
            <a:avLst/>
          </a:prstGeom>
        </p:spPr>
        <p:txBody>
          <a:bodyPr>
            <a:spAutoFit/>
          </a:bodyPr>
          <a:lstStyle/>
          <a:p>
            <a:r>
              <a:rPr lang="ja-JP" altLang="en-US" sz="1100" dirty="0">
                <a:solidFill>
                  <a:srgbClr val="FF0000"/>
                </a:solidFill>
              </a:rPr>
              <a:t>銀行の英文残高証明書の</a:t>
            </a:r>
            <a:r>
              <a:rPr lang="en-US" altLang="ja-JP" sz="1100" dirty="0">
                <a:solidFill>
                  <a:srgbClr val="FF0000"/>
                </a:solidFill>
              </a:rPr>
              <a:t>JPEG</a:t>
            </a:r>
            <a:r>
              <a:rPr lang="ja-JP" altLang="en-US" sz="1100" dirty="0">
                <a:solidFill>
                  <a:srgbClr val="FF0000"/>
                </a:solidFill>
              </a:rPr>
              <a:t>もしくは</a:t>
            </a:r>
            <a:r>
              <a:rPr lang="en-US" altLang="ja-JP" sz="1100" dirty="0">
                <a:solidFill>
                  <a:srgbClr val="FF0000"/>
                </a:solidFill>
              </a:rPr>
              <a:t>PDF</a:t>
            </a:r>
            <a:r>
              <a:rPr lang="ja-JP" altLang="en-US" sz="1100" dirty="0">
                <a:solidFill>
                  <a:srgbClr val="FF0000"/>
                </a:solidFill>
              </a:rPr>
              <a:t>をアップロード</a:t>
            </a:r>
            <a:endParaRPr lang="en-US" altLang="ja-JP" sz="1100" dirty="0">
              <a:solidFill>
                <a:srgbClr val="FF0000"/>
              </a:solidFill>
            </a:endParaRPr>
          </a:p>
          <a:p>
            <a:r>
              <a:rPr lang="ja-JP" altLang="en-US" sz="1100" dirty="0">
                <a:solidFill>
                  <a:srgbClr val="FF0000"/>
                </a:solidFill>
              </a:rPr>
              <a:t>（</a:t>
            </a:r>
            <a:r>
              <a:rPr lang="en-US" altLang="ja-JP" sz="1100" dirty="0">
                <a:solidFill>
                  <a:srgbClr val="FF0000"/>
                </a:solidFill>
              </a:rPr>
              <a:t>US$27,060</a:t>
            </a:r>
            <a:r>
              <a:rPr lang="ja-JP" altLang="en-US" sz="1100" dirty="0">
                <a:solidFill>
                  <a:srgbClr val="FF0000"/>
                </a:solidFill>
              </a:rPr>
              <a:t>以上、もしくは同等の日本円残高　</a:t>
            </a:r>
            <a:r>
              <a:rPr lang="en-US" altLang="ja-JP" sz="1100" dirty="0">
                <a:solidFill>
                  <a:srgbClr val="FF0000"/>
                </a:solidFill>
              </a:rPr>
              <a:t>※USD</a:t>
            </a:r>
            <a:r>
              <a:rPr lang="ja-JP" altLang="en-US" sz="1100" dirty="0">
                <a:solidFill>
                  <a:srgbClr val="FF0000"/>
                </a:solidFill>
              </a:rPr>
              <a:t>換算表記必須）</a:t>
            </a:r>
            <a:endParaRPr lang="ja-JP" altLang="en-US" sz="1100" dirty="0"/>
          </a:p>
        </p:txBody>
      </p:sp>
      <p:sp>
        <p:nvSpPr>
          <p:cNvPr id="5" name="正方形/長方形 4">
            <a:extLst>
              <a:ext uri="{FF2B5EF4-FFF2-40B4-BE49-F238E27FC236}">
                <a16:creationId xmlns:a16="http://schemas.microsoft.com/office/drawing/2014/main" id="{1F73CE16-C059-4982-B82D-E29B5C48BC70}"/>
              </a:ext>
            </a:extLst>
          </p:cNvPr>
          <p:cNvSpPr/>
          <p:nvPr/>
        </p:nvSpPr>
        <p:spPr>
          <a:xfrm>
            <a:off x="375821" y="2426682"/>
            <a:ext cx="6096000" cy="261610"/>
          </a:xfrm>
          <a:prstGeom prst="rect">
            <a:avLst/>
          </a:prstGeom>
        </p:spPr>
        <p:txBody>
          <a:bodyPr>
            <a:spAutoFit/>
          </a:bodyPr>
          <a:lstStyle/>
          <a:p>
            <a:r>
              <a:rPr lang="ja-JP" altLang="en-US" sz="1100" dirty="0">
                <a:solidFill>
                  <a:srgbClr val="FF0000"/>
                </a:solidFill>
              </a:rPr>
              <a:t>二人目の経費支弁者の名前（残高証明書に記載された英文表記の名前）</a:t>
            </a:r>
          </a:p>
        </p:txBody>
      </p:sp>
      <p:sp>
        <p:nvSpPr>
          <p:cNvPr id="11" name="正方形/長方形 10">
            <a:extLst>
              <a:ext uri="{FF2B5EF4-FFF2-40B4-BE49-F238E27FC236}">
                <a16:creationId xmlns:a16="http://schemas.microsoft.com/office/drawing/2014/main" id="{53D365D6-24DF-4D2F-8CE2-E41D89B72BA2}"/>
              </a:ext>
            </a:extLst>
          </p:cNvPr>
          <p:cNvSpPr/>
          <p:nvPr/>
        </p:nvSpPr>
        <p:spPr>
          <a:xfrm>
            <a:off x="375821" y="3138134"/>
            <a:ext cx="6096000" cy="261610"/>
          </a:xfrm>
          <a:prstGeom prst="rect">
            <a:avLst/>
          </a:prstGeom>
        </p:spPr>
        <p:txBody>
          <a:bodyPr>
            <a:spAutoFit/>
          </a:bodyPr>
          <a:lstStyle/>
          <a:p>
            <a:r>
              <a:rPr lang="ja-JP" altLang="en-US" sz="1100" dirty="0">
                <a:solidFill>
                  <a:srgbClr val="FF0000"/>
                </a:solidFill>
              </a:rPr>
              <a:t>二人目の経費支弁者の名前（和文）</a:t>
            </a:r>
          </a:p>
        </p:txBody>
      </p:sp>
      <p:sp>
        <p:nvSpPr>
          <p:cNvPr id="12" name="正方形/長方形 11">
            <a:extLst>
              <a:ext uri="{FF2B5EF4-FFF2-40B4-BE49-F238E27FC236}">
                <a16:creationId xmlns:a16="http://schemas.microsoft.com/office/drawing/2014/main" id="{16539288-107B-4D48-B1D0-B462E7923454}"/>
              </a:ext>
            </a:extLst>
          </p:cNvPr>
          <p:cNvSpPr/>
          <p:nvPr/>
        </p:nvSpPr>
        <p:spPr>
          <a:xfrm>
            <a:off x="375821" y="3837653"/>
            <a:ext cx="6096000" cy="261610"/>
          </a:xfrm>
          <a:prstGeom prst="rect">
            <a:avLst/>
          </a:prstGeom>
        </p:spPr>
        <p:txBody>
          <a:bodyPr>
            <a:spAutoFit/>
          </a:bodyPr>
          <a:lstStyle/>
          <a:p>
            <a:r>
              <a:rPr lang="ja-JP" altLang="en-US" sz="1100" dirty="0">
                <a:solidFill>
                  <a:srgbClr val="FF0000"/>
                </a:solidFill>
              </a:rPr>
              <a:t>二人目の経費支弁者との関係</a:t>
            </a:r>
          </a:p>
        </p:txBody>
      </p:sp>
      <p:sp>
        <p:nvSpPr>
          <p:cNvPr id="13" name="正方形/長方形 12">
            <a:extLst>
              <a:ext uri="{FF2B5EF4-FFF2-40B4-BE49-F238E27FC236}">
                <a16:creationId xmlns:a16="http://schemas.microsoft.com/office/drawing/2014/main" id="{025E6459-F008-4EB2-8450-60A4865AD599}"/>
              </a:ext>
            </a:extLst>
          </p:cNvPr>
          <p:cNvSpPr/>
          <p:nvPr/>
        </p:nvSpPr>
        <p:spPr>
          <a:xfrm>
            <a:off x="2372513" y="4320301"/>
            <a:ext cx="6096000" cy="261610"/>
          </a:xfrm>
          <a:prstGeom prst="rect">
            <a:avLst/>
          </a:prstGeom>
        </p:spPr>
        <p:txBody>
          <a:bodyPr>
            <a:spAutoFit/>
          </a:bodyPr>
          <a:lstStyle/>
          <a:p>
            <a:r>
              <a:rPr lang="ja-JP" altLang="en-US" sz="1100" dirty="0">
                <a:solidFill>
                  <a:srgbClr val="FF0000"/>
                </a:solidFill>
              </a:rPr>
              <a:t>二人目の経費支弁者の住所（英文）</a:t>
            </a:r>
          </a:p>
        </p:txBody>
      </p:sp>
      <p:sp>
        <p:nvSpPr>
          <p:cNvPr id="14" name="正方形/長方形 13">
            <a:extLst>
              <a:ext uri="{FF2B5EF4-FFF2-40B4-BE49-F238E27FC236}">
                <a16:creationId xmlns:a16="http://schemas.microsoft.com/office/drawing/2014/main" id="{058FB8A6-ECDF-4452-8025-82B53602A4AF}"/>
              </a:ext>
            </a:extLst>
          </p:cNvPr>
          <p:cNvSpPr/>
          <p:nvPr/>
        </p:nvSpPr>
        <p:spPr>
          <a:xfrm>
            <a:off x="375821" y="6124454"/>
            <a:ext cx="6096000" cy="261610"/>
          </a:xfrm>
          <a:prstGeom prst="rect">
            <a:avLst/>
          </a:prstGeom>
        </p:spPr>
        <p:txBody>
          <a:bodyPr>
            <a:spAutoFit/>
          </a:bodyPr>
          <a:lstStyle/>
          <a:p>
            <a:r>
              <a:rPr lang="ja-JP" altLang="en-US" sz="1100" dirty="0">
                <a:solidFill>
                  <a:srgbClr val="FF0000"/>
                </a:solidFill>
              </a:rPr>
              <a:t>二人目の経費支弁者の住所（和文）</a:t>
            </a:r>
          </a:p>
        </p:txBody>
      </p:sp>
    </p:spTree>
    <p:extLst>
      <p:ext uri="{BB962C8B-B14F-4D97-AF65-F5344CB8AC3E}">
        <p14:creationId xmlns:p14="http://schemas.microsoft.com/office/powerpoint/2010/main" val="42687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4A3A45B-173B-41A0-8686-34B58E2CC766}"/>
              </a:ext>
            </a:extLst>
          </p:cNvPr>
          <p:cNvPicPr>
            <a:picLocks noChangeAspect="1"/>
          </p:cNvPicPr>
          <p:nvPr/>
        </p:nvPicPr>
        <p:blipFill>
          <a:blip r:embed="rId2"/>
          <a:stretch>
            <a:fillRect/>
          </a:stretch>
        </p:blipFill>
        <p:spPr>
          <a:xfrm>
            <a:off x="94304" y="10304"/>
            <a:ext cx="6583680" cy="6858000"/>
          </a:xfrm>
          <a:prstGeom prst="rect">
            <a:avLst/>
          </a:prstGeom>
        </p:spPr>
      </p:pic>
      <p:sp>
        <p:nvSpPr>
          <p:cNvPr id="11" name="テキスト ボックス 10">
            <a:extLst>
              <a:ext uri="{FF2B5EF4-FFF2-40B4-BE49-F238E27FC236}">
                <a16:creationId xmlns:a16="http://schemas.microsoft.com/office/drawing/2014/main" id="{0E37BF50-580A-4275-99CF-DACDB9F30754}"/>
              </a:ext>
            </a:extLst>
          </p:cNvPr>
          <p:cNvSpPr txBox="1"/>
          <p:nvPr/>
        </p:nvSpPr>
        <p:spPr>
          <a:xfrm>
            <a:off x="2412639" y="659653"/>
            <a:ext cx="4501287" cy="430887"/>
          </a:xfrm>
          <a:prstGeom prst="rect">
            <a:avLst/>
          </a:prstGeom>
          <a:noFill/>
        </p:spPr>
        <p:txBody>
          <a:bodyPr wrap="square" rtlCol="0">
            <a:spAutoFit/>
          </a:bodyPr>
          <a:lstStyle/>
          <a:p>
            <a:r>
              <a:rPr kumimoji="1" lang="ja-JP" altLang="en-US" sz="1100" dirty="0">
                <a:solidFill>
                  <a:srgbClr val="FF0000"/>
                </a:solidFill>
              </a:rPr>
              <a:t>学生寮の希望</a:t>
            </a:r>
            <a:endParaRPr kumimoji="1" lang="en-US" altLang="ja-JP" sz="1100" dirty="0">
              <a:solidFill>
                <a:srgbClr val="FF0000"/>
              </a:solidFill>
            </a:endParaRPr>
          </a:p>
          <a:p>
            <a:r>
              <a:rPr lang="ja-JP" altLang="en-US" sz="1100" dirty="0">
                <a:solidFill>
                  <a:srgbClr val="FF0000"/>
                </a:solidFill>
              </a:rPr>
              <a:t>２人部屋または４人部屋を選択します。</a:t>
            </a:r>
            <a:endParaRPr kumimoji="1" lang="en-US" altLang="ja-JP" sz="1100" dirty="0">
              <a:solidFill>
                <a:srgbClr val="FF0000"/>
              </a:solidFill>
            </a:endParaRPr>
          </a:p>
        </p:txBody>
      </p:sp>
      <p:sp>
        <p:nvSpPr>
          <p:cNvPr id="12" name="テキスト ボックス 11">
            <a:extLst>
              <a:ext uri="{FF2B5EF4-FFF2-40B4-BE49-F238E27FC236}">
                <a16:creationId xmlns:a16="http://schemas.microsoft.com/office/drawing/2014/main" id="{2601D75D-0853-4885-90B8-ABC35FC48BAA}"/>
              </a:ext>
            </a:extLst>
          </p:cNvPr>
          <p:cNvSpPr txBox="1"/>
          <p:nvPr/>
        </p:nvSpPr>
        <p:spPr>
          <a:xfrm>
            <a:off x="1012090" y="2048494"/>
            <a:ext cx="4501287" cy="261610"/>
          </a:xfrm>
          <a:prstGeom prst="rect">
            <a:avLst/>
          </a:prstGeom>
          <a:noFill/>
        </p:spPr>
        <p:txBody>
          <a:bodyPr wrap="square" rtlCol="0">
            <a:spAutoFit/>
          </a:bodyPr>
          <a:lstStyle/>
          <a:p>
            <a:r>
              <a:rPr kumimoji="1" lang="en-US" altLang="ja-JP" sz="1100" dirty="0">
                <a:solidFill>
                  <a:srgbClr val="FF0000"/>
                </a:solidFill>
              </a:rPr>
              <a:t>※</a:t>
            </a:r>
            <a:r>
              <a:rPr kumimoji="1" lang="ja-JP" altLang="en-US" sz="1100" dirty="0">
                <a:solidFill>
                  <a:srgbClr val="FF0000"/>
                </a:solidFill>
              </a:rPr>
              <a:t>学生寮に住む学生は購入が必須となります。</a:t>
            </a:r>
            <a:endParaRPr kumimoji="1" lang="en-US" altLang="ja-JP" sz="1100" dirty="0">
              <a:solidFill>
                <a:srgbClr val="FF0000"/>
              </a:solidFill>
            </a:endParaRPr>
          </a:p>
        </p:txBody>
      </p:sp>
      <p:sp>
        <p:nvSpPr>
          <p:cNvPr id="13" name="テキスト ボックス 12">
            <a:extLst>
              <a:ext uri="{FF2B5EF4-FFF2-40B4-BE49-F238E27FC236}">
                <a16:creationId xmlns:a16="http://schemas.microsoft.com/office/drawing/2014/main" id="{E6123ACD-3AB0-402A-BC69-3E9C50CA488D}"/>
              </a:ext>
            </a:extLst>
          </p:cNvPr>
          <p:cNvSpPr txBox="1"/>
          <p:nvPr/>
        </p:nvSpPr>
        <p:spPr>
          <a:xfrm>
            <a:off x="276796" y="4236018"/>
            <a:ext cx="4501287" cy="461665"/>
          </a:xfrm>
          <a:prstGeom prst="rect">
            <a:avLst/>
          </a:prstGeom>
          <a:noFill/>
        </p:spPr>
        <p:txBody>
          <a:bodyPr wrap="square" rtlCol="0">
            <a:spAutoFit/>
          </a:bodyPr>
          <a:lstStyle/>
          <a:p>
            <a:r>
              <a:rPr lang="ja-JP" altLang="en-US" sz="1200" dirty="0">
                <a:solidFill>
                  <a:srgbClr val="FF0000"/>
                </a:solidFill>
              </a:rPr>
              <a:t>自分のライフスタイル、相部屋を希望する学生のタイプ、好みなどを記入してください。</a:t>
            </a:r>
            <a:endParaRPr kumimoji="1" lang="en-US" altLang="ja-JP" sz="1200" dirty="0">
              <a:solidFill>
                <a:srgbClr val="FF0000"/>
              </a:solidFill>
            </a:endParaRPr>
          </a:p>
        </p:txBody>
      </p:sp>
      <p:sp>
        <p:nvSpPr>
          <p:cNvPr id="14" name="テキスト ボックス 13">
            <a:extLst>
              <a:ext uri="{FF2B5EF4-FFF2-40B4-BE49-F238E27FC236}">
                <a16:creationId xmlns:a16="http://schemas.microsoft.com/office/drawing/2014/main" id="{D105FE4A-6714-4B2C-86CE-ED468419BC7D}"/>
              </a:ext>
            </a:extLst>
          </p:cNvPr>
          <p:cNvSpPr txBox="1"/>
          <p:nvPr/>
        </p:nvSpPr>
        <p:spPr>
          <a:xfrm>
            <a:off x="174233" y="5898581"/>
            <a:ext cx="6226567" cy="646331"/>
          </a:xfrm>
          <a:prstGeom prst="rect">
            <a:avLst/>
          </a:prstGeom>
          <a:noFill/>
        </p:spPr>
        <p:txBody>
          <a:bodyPr wrap="square" rtlCol="0">
            <a:spAutoFit/>
          </a:bodyPr>
          <a:lstStyle/>
          <a:p>
            <a:r>
              <a:rPr lang="ja-JP" altLang="en-US" sz="1200" dirty="0">
                <a:solidFill>
                  <a:srgbClr val="FF0000"/>
                </a:solidFill>
              </a:rPr>
              <a:t>・寮生活を送る上で健康上気になること、</a:t>
            </a:r>
            <a:r>
              <a:rPr lang="en-US" altLang="ja-JP" sz="1200" dirty="0">
                <a:solidFill>
                  <a:srgbClr val="FF0000"/>
                </a:solidFill>
              </a:rPr>
              <a:t>HTIC </a:t>
            </a:r>
            <a:r>
              <a:rPr lang="ja-JP" altLang="en-US" sz="1200" dirty="0">
                <a:solidFill>
                  <a:srgbClr val="FF0000"/>
                </a:solidFill>
              </a:rPr>
              <a:t>が把握すべき情報を記入してください。</a:t>
            </a:r>
            <a:br>
              <a:rPr lang="en-US" altLang="ja-JP" sz="1200" dirty="0">
                <a:solidFill>
                  <a:srgbClr val="FF0000"/>
                </a:solidFill>
              </a:rPr>
            </a:br>
            <a:r>
              <a:rPr lang="ja-JP" altLang="en-US" sz="1200" dirty="0">
                <a:solidFill>
                  <a:srgbClr val="FF0000"/>
                </a:solidFill>
              </a:rPr>
              <a:t>・</a:t>
            </a:r>
            <a:r>
              <a:rPr lang="en-US" altLang="ja-JP" sz="1200" dirty="0">
                <a:solidFill>
                  <a:srgbClr val="FF0000"/>
                </a:solidFill>
              </a:rPr>
              <a:t>HTIC</a:t>
            </a:r>
            <a:r>
              <a:rPr lang="ja-JP" altLang="en-US" sz="1200" dirty="0">
                <a:solidFill>
                  <a:srgbClr val="FF0000"/>
                </a:solidFill>
              </a:rPr>
              <a:t>が把握すべきと身体的・精神的疾患が認められる場合は、経過・治療歴・既</a:t>
            </a:r>
            <a:endParaRPr lang="en-US" altLang="ja-JP" sz="1200" dirty="0">
              <a:solidFill>
                <a:srgbClr val="FF0000"/>
              </a:solidFill>
            </a:endParaRPr>
          </a:p>
          <a:p>
            <a:r>
              <a:rPr lang="ja-JP" altLang="en-US" sz="1200" dirty="0">
                <a:solidFill>
                  <a:srgbClr val="FF0000"/>
                </a:solidFill>
              </a:rPr>
              <a:t>　往症を含む医師の診断書</a:t>
            </a:r>
            <a:r>
              <a:rPr lang="en-US" altLang="ja-JP" sz="1200" dirty="0">
                <a:solidFill>
                  <a:srgbClr val="FF0000"/>
                </a:solidFill>
              </a:rPr>
              <a:t>(</a:t>
            </a:r>
            <a:r>
              <a:rPr lang="ja-JP" altLang="en-US" sz="1200" dirty="0">
                <a:solidFill>
                  <a:srgbClr val="FF0000"/>
                </a:solidFill>
              </a:rPr>
              <a:t>英文</a:t>
            </a:r>
            <a:r>
              <a:rPr lang="en-US" altLang="ja-JP" sz="1200" dirty="0">
                <a:solidFill>
                  <a:srgbClr val="FF0000"/>
                </a:solidFill>
              </a:rPr>
              <a:t>)</a:t>
            </a:r>
            <a:r>
              <a:rPr lang="ja-JP" altLang="en-US" sz="1200" dirty="0">
                <a:solidFill>
                  <a:srgbClr val="FF0000"/>
                </a:solidFill>
              </a:rPr>
              <a:t>を別途</a:t>
            </a:r>
            <a:r>
              <a:rPr lang="en-US" altLang="ja-JP" sz="1200" dirty="0">
                <a:solidFill>
                  <a:srgbClr val="FF0000"/>
                </a:solidFill>
              </a:rPr>
              <a:t>e-mail</a:t>
            </a:r>
            <a:r>
              <a:rPr lang="ja-JP" altLang="en-US" sz="1200" dirty="0" err="1">
                <a:solidFill>
                  <a:srgbClr val="FF0000"/>
                </a:solidFill>
              </a:rPr>
              <a:t>にて</a:t>
            </a:r>
            <a:r>
              <a:rPr lang="ja-JP" altLang="en-US" sz="1200" dirty="0">
                <a:solidFill>
                  <a:srgbClr val="FF0000"/>
                </a:solidFill>
              </a:rPr>
              <a:t>担当</a:t>
            </a:r>
            <a:r>
              <a:rPr lang="en-US" altLang="ja-JP" sz="1200" dirty="0">
                <a:solidFill>
                  <a:srgbClr val="FF0000"/>
                </a:solidFill>
              </a:rPr>
              <a:t>:</a:t>
            </a:r>
            <a:r>
              <a:rPr lang="ja-JP" altLang="en-US" sz="1200" dirty="0">
                <a:solidFill>
                  <a:srgbClr val="FF0000"/>
                </a:solidFill>
              </a:rPr>
              <a:t>笹本まで提出してください。</a:t>
            </a:r>
          </a:p>
        </p:txBody>
      </p:sp>
      <p:sp>
        <p:nvSpPr>
          <p:cNvPr id="17" name="テキスト ボックス 16">
            <a:extLst>
              <a:ext uri="{FF2B5EF4-FFF2-40B4-BE49-F238E27FC236}">
                <a16:creationId xmlns:a16="http://schemas.microsoft.com/office/drawing/2014/main" id="{37CB2838-6936-4757-9FBE-6113E27E6B57}"/>
              </a:ext>
            </a:extLst>
          </p:cNvPr>
          <p:cNvSpPr txBox="1"/>
          <p:nvPr/>
        </p:nvSpPr>
        <p:spPr>
          <a:xfrm>
            <a:off x="120938" y="336079"/>
            <a:ext cx="1631851" cy="400110"/>
          </a:xfrm>
          <a:prstGeom prst="rect">
            <a:avLst/>
          </a:prstGeom>
          <a:noFill/>
        </p:spPr>
        <p:txBody>
          <a:bodyPr wrap="square" rtlCol="0">
            <a:spAutoFit/>
          </a:bodyPr>
          <a:lstStyle/>
          <a:p>
            <a:r>
              <a:rPr kumimoji="1" lang="ja-JP" altLang="en-US" sz="2000" dirty="0">
                <a:solidFill>
                  <a:srgbClr val="FF0000"/>
                </a:solidFill>
              </a:rPr>
              <a:t>入寮申請</a:t>
            </a:r>
            <a:endParaRPr kumimoji="1" lang="en-US" altLang="ja-JP" sz="2000" dirty="0">
              <a:solidFill>
                <a:srgbClr val="FF0000"/>
              </a:solidFill>
            </a:endParaRPr>
          </a:p>
        </p:txBody>
      </p:sp>
      <p:pic>
        <p:nvPicPr>
          <p:cNvPr id="8" name="図 7">
            <a:extLst>
              <a:ext uri="{FF2B5EF4-FFF2-40B4-BE49-F238E27FC236}">
                <a16:creationId xmlns:a16="http://schemas.microsoft.com/office/drawing/2014/main" id="{047D7EC0-540F-420F-AD6A-659C4483CB44}"/>
              </a:ext>
            </a:extLst>
          </p:cNvPr>
          <p:cNvPicPr>
            <a:picLocks noChangeAspect="1"/>
          </p:cNvPicPr>
          <p:nvPr/>
        </p:nvPicPr>
        <p:blipFill>
          <a:blip r:embed="rId3"/>
          <a:stretch>
            <a:fillRect/>
          </a:stretch>
        </p:blipFill>
        <p:spPr>
          <a:xfrm>
            <a:off x="5749319" y="342253"/>
            <a:ext cx="5844822" cy="2303293"/>
          </a:xfrm>
          <a:prstGeom prst="rect">
            <a:avLst/>
          </a:prstGeom>
        </p:spPr>
      </p:pic>
      <p:sp>
        <p:nvSpPr>
          <p:cNvPr id="9" name="正方形/長方形 8">
            <a:extLst>
              <a:ext uri="{FF2B5EF4-FFF2-40B4-BE49-F238E27FC236}">
                <a16:creationId xmlns:a16="http://schemas.microsoft.com/office/drawing/2014/main" id="{DB92C3E8-69C2-4BD0-B7F8-59EFA89D42F1}"/>
              </a:ext>
            </a:extLst>
          </p:cNvPr>
          <p:cNvSpPr/>
          <p:nvPr/>
        </p:nvSpPr>
        <p:spPr>
          <a:xfrm>
            <a:off x="5749319" y="2546752"/>
            <a:ext cx="6096000" cy="3139321"/>
          </a:xfrm>
          <a:prstGeom prst="rect">
            <a:avLst/>
          </a:prstGeom>
        </p:spPr>
        <p:txBody>
          <a:bodyPr>
            <a:spAutoFit/>
          </a:bodyPr>
          <a:lstStyle/>
          <a:p>
            <a:r>
              <a:rPr lang="ja-JP" altLang="en-US" sz="1100" dirty="0">
                <a:solidFill>
                  <a:srgbClr val="FF0000"/>
                </a:solidFill>
              </a:rPr>
              <a:t>注意事項：</a:t>
            </a:r>
            <a:br>
              <a:rPr lang="en-US" altLang="ja-JP" sz="1100" dirty="0">
                <a:solidFill>
                  <a:srgbClr val="FF0000"/>
                </a:solidFill>
              </a:rPr>
            </a:br>
            <a:r>
              <a:rPr lang="ja-JP" altLang="en-US" sz="1100" dirty="0">
                <a:solidFill>
                  <a:srgbClr val="FF0000"/>
                </a:solidFill>
              </a:rPr>
              <a:t>1) 本申請書の提出は、宿舎や宿舎の優遇を保証するものではありません。</a:t>
            </a:r>
            <a:br>
              <a:rPr lang="en-US" altLang="ja-JP" sz="1100" dirty="0">
                <a:solidFill>
                  <a:srgbClr val="FF0000"/>
                </a:solidFill>
              </a:rPr>
            </a:br>
            <a:br>
              <a:rPr lang="en-US" altLang="ja-JP" sz="1100" dirty="0">
                <a:solidFill>
                  <a:srgbClr val="FF0000"/>
                </a:solidFill>
              </a:rPr>
            </a:br>
            <a:r>
              <a:rPr lang="ja-JP" altLang="en-US" sz="1100" dirty="0">
                <a:solidFill>
                  <a:srgbClr val="FF0000"/>
                </a:solidFill>
              </a:rPr>
              <a:t>2) 英語を母国語としない方は、初めての留学生活、米国式の勉強習慣などへの適応といった観　　　　　点から、現地での身元保証人</a:t>
            </a:r>
            <a:r>
              <a:rPr lang="en-US" altLang="ja-JP" sz="1100" dirty="0">
                <a:solidFill>
                  <a:srgbClr val="FF0000"/>
                </a:solidFill>
              </a:rPr>
              <a:t>(</a:t>
            </a:r>
            <a:r>
              <a:rPr lang="ja-JP" altLang="en-US" sz="1100" dirty="0">
                <a:solidFill>
                  <a:srgbClr val="FF0000"/>
                </a:solidFill>
              </a:rPr>
              <a:t>親族・親類等</a:t>
            </a:r>
            <a:r>
              <a:rPr lang="en-US" altLang="ja-JP" sz="1100" dirty="0">
                <a:solidFill>
                  <a:srgbClr val="FF0000"/>
                </a:solidFill>
              </a:rPr>
              <a:t>)</a:t>
            </a:r>
            <a:r>
              <a:rPr lang="ja-JP" altLang="en-US" sz="1100" dirty="0">
                <a:solidFill>
                  <a:srgbClr val="FF0000"/>
                </a:solidFill>
              </a:rPr>
              <a:t>との同居を除き、全ての新入生は最低半年間</a:t>
            </a:r>
            <a:r>
              <a:rPr lang="en-US" altLang="ja-JP" sz="1100" dirty="0">
                <a:solidFill>
                  <a:srgbClr val="FF0000"/>
                </a:solidFill>
              </a:rPr>
              <a:t>(2</a:t>
            </a:r>
            <a:r>
              <a:rPr lang="ja-JP" altLang="en-US" sz="1100" dirty="0">
                <a:solidFill>
                  <a:srgbClr val="FF0000"/>
                </a:solidFill>
              </a:rPr>
              <a:t>学期間</a:t>
            </a:r>
            <a:r>
              <a:rPr lang="en-US" altLang="ja-JP" sz="1100" dirty="0">
                <a:solidFill>
                  <a:srgbClr val="FF0000"/>
                </a:solidFill>
              </a:rPr>
              <a:t>)</a:t>
            </a:r>
            <a:r>
              <a:rPr lang="ja-JP" altLang="en-US" sz="1100" dirty="0">
                <a:solidFill>
                  <a:srgbClr val="FF0000"/>
                </a:solidFill>
              </a:rPr>
              <a:t>学生寮へ入寮して下さい。</a:t>
            </a:r>
            <a:br>
              <a:rPr lang="en-US" altLang="ja-JP" sz="1100" dirty="0">
                <a:solidFill>
                  <a:srgbClr val="FF0000"/>
                </a:solidFill>
              </a:rPr>
            </a:br>
            <a:endParaRPr lang="en-US" altLang="ja-JP" sz="1100" dirty="0">
              <a:solidFill>
                <a:srgbClr val="FF0000"/>
              </a:solidFill>
            </a:endParaRPr>
          </a:p>
          <a:p>
            <a:r>
              <a:rPr lang="ja-JP" altLang="en-US" sz="1100" dirty="0">
                <a:solidFill>
                  <a:srgbClr val="FF0000"/>
                </a:solidFill>
              </a:rPr>
              <a:t>3) 全ての入寮者は、秋学期と冬学期の間の休暇期間に一時的に退寮する必要があります。（アカデミック・カレンダー参照）</a:t>
            </a:r>
            <a:br>
              <a:rPr lang="en-US" altLang="ja-JP" sz="1100" dirty="0">
                <a:solidFill>
                  <a:srgbClr val="FF0000"/>
                </a:solidFill>
              </a:rPr>
            </a:br>
            <a:br>
              <a:rPr lang="en-US" altLang="ja-JP" sz="1100" dirty="0">
                <a:solidFill>
                  <a:srgbClr val="FF0000"/>
                </a:solidFill>
              </a:rPr>
            </a:br>
            <a:r>
              <a:rPr lang="ja-JP" altLang="en-US" sz="1100" dirty="0">
                <a:solidFill>
                  <a:srgbClr val="FF0000"/>
                </a:solidFill>
              </a:rPr>
              <a:t>4) 寮費とミールプランに加え、以下の費用がかかります。-</a:t>
            </a:r>
            <a:br>
              <a:rPr lang="en-US" altLang="ja-JP" sz="1100" dirty="0">
                <a:solidFill>
                  <a:srgbClr val="FF0000"/>
                </a:solidFill>
              </a:rPr>
            </a:br>
            <a:r>
              <a:rPr lang="ja-JP" altLang="en-US" sz="1100" dirty="0">
                <a:solidFill>
                  <a:srgbClr val="FF0000"/>
                </a:solidFill>
              </a:rPr>
              <a:t>・入寮申込金　20ドル*</a:t>
            </a:r>
            <a:br>
              <a:rPr lang="en-US" altLang="ja-JP" sz="1100" dirty="0">
                <a:solidFill>
                  <a:srgbClr val="FF0000"/>
                </a:solidFill>
              </a:rPr>
            </a:br>
            <a:r>
              <a:rPr lang="ja-JP" altLang="en-US" sz="1100" dirty="0">
                <a:solidFill>
                  <a:srgbClr val="FF0000"/>
                </a:solidFill>
              </a:rPr>
              <a:t>・敷金　1,000ドル</a:t>
            </a:r>
            <a:br>
              <a:rPr lang="en-US" altLang="ja-JP" sz="1100" dirty="0">
                <a:solidFill>
                  <a:srgbClr val="FF0000"/>
                </a:solidFill>
              </a:rPr>
            </a:br>
            <a:r>
              <a:rPr lang="ja-JP" altLang="en-US" sz="1100" b="1" dirty="0">
                <a:solidFill>
                  <a:srgbClr val="FF0000"/>
                </a:solidFill>
                <a:highlight>
                  <a:srgbClr val="FFFFFF"/>
                </a:highlight>
              </a:rPr>
              <a:t>・</a:t>
            </a:r>
            <a:r>
              <a:rPr lang="en-US" altLang="ja-JP" sz="1100" dirty="0" err="1">
                <a:solidFill>
                  <a:srgbClr val="FF0000"/>
                </a:solidFill>
                <a:highlight>
                  <a:srgbClr val="FFFFFF"/>
                </a:highlight>
              </a:rPr>
              <a:t>In&amp;Out</a:t>
            </a:r>
            <a:r>
              <a:rPr lang="ja-JP" altLang="en-US" sz="1100" dirty="0">
                <a:solidFill>
                  <a:srgbClr val="FF0000"/>
                </a:solidFill>
                <a:highlight>
                  <a:srgbClr val="FFFFFF"/>
                </a:highlight>
              </a:rPr>
              <a:t>費</a:t>
            </a:r>
            <a:r>
              <a:rPr lang="ja-JP" altLang="en-US" sz="1100" b="1" dirty="0">
                <a:solidFill>
                  <a:srgbClr val="FF0000"/>
                </a:solidFill>
                <a:highlight>
                  <a:srgbClr val="FFFFFF"/>
                </a:highlight>
              </a:rPr>
              <a:t>　</a:t>
            </a:r>
            <a:r>
              <a:rPr lang="ja-JP" altLang="en-US" sz="1100" dirty="0">
                <a:solidFill>
                  <a:srgbClr val="FF0000"/>
                </a:solidFill>
                <a:highlight>
                  <a:srgbClr val="FFFFFF"/>
                </a:highlight>
              </a:rPr>
              <a:t>100ドル*</a:t>
            </a:r>
            <a:br>
              <a:rPr lang="en-US" altLang="ja-JP" sz="1100" dirty="0">
                <a:solidFill>
                  <a:srgbClr val="FF0000"/>
                </a:solidFill>
                <a:highlight>
                  <a:srgbClr val="FFFFFF"/>
                </a:highlight>
              </a:rPr>
            </a:br>
            <a:r>
              <a:rPr lang="ja-JP" altLang="en-US" sz="1100" dirty="0">
                <a:solidFill>
                  <a:srgbClr val="FF0000"/>
                </a:solidFill>
              </a:rPr>
              <a:t>・リネン代一式　100ドル* </a:t>
            </a:r>
            <a:br>
              <a:rPr lang="en-US" altLang="ja-JP" sz="1100" dirty="0">
                <a:solidFill>
                  <a:srgbClr val="FF0000"/>
                </a:solidFill>
              </a:rPr>
            </a:br>
            <a:r>
              <a:rPr lang="en-US" altLang="ja-JP" sz="1100" dirty="0">
                <a:solidFill>
                  <a:srgbClr val="FF0000"/>
                </a:solidFill>
              </a:rPr>
              <a:t>*</a:t>
            </a:r>
            <a:r>
              <a:rPr lang="ja-JP" altLang="en-US" sz="1100" dirty="0">
                <a:solidFill>
                  <a:srgbClr val="FF0000"/>
                </a:solidFill>
              </a:rPr>
              <a:t>は返金不可</a:t>
            </a:r>
            <a:br>
              <a:rPr lang="en-US" altLang="ja-JP" sz="1100" dirty="0">
                <a:solidFill>
                  <a:srgbClr val="FF0000"/>
                </a:solidFill>
              </a:rPr>
            </a:br>
            <a:br>
              <a:rPr lang="en-US" altLang="ja-JP" sz="1100" dirty="0">
                <a:solidFill>
                  <a:srgbClr val="FF0000"/>
                </a:solidFill>
              </a:rPr>
            </a:br>
            <a:r>
              <a:rPr lang="en-US" altLang="ja-JP" sz="1100" dirty="0">
                <a:solidFill>
                  <a:srgbClr val="FF0000"/>
                </a:solidFill>
              </a:rPr>
              <a:t>5)</a:t>
            </a:r>
            <a:r>
              <a:rPr lang="ja-JP" altLang="en-US" sz="1100" dirty="0">
                <a:solidFill>
                  <a:srgbClr val="FF0000"/>
                </a:solidFill>
              </a:rPr>
              <a:t> 料金は予告なく変更される場合がありますまでご了承ください。</a:t>
            </a:r>
          </a:p>
        </p:txBody>
      </p:sp>
    </p:spTree>
    <p:extLst>
      <p:ext uri="{BB962C8B-B14F-4D97-AF65-F5344CB8AC3E}">
        <p14:creationId xmlns:p14="http://schemas.microsoft.com/office/powerpoint/2010/main" val="1596284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298786C-2F72-424D-9615-BF9448994B8A}"/>
              </a:ext>
            </a:extLst>
          </p:cNvPr>
          <p:cNvPicPr>
            <a:picLocks noChangeAspect="1"/>
          </p:cNvPicPr>
          <p:nvPr/>
        </p:nvPicPr>
        <p:blipFill>
          <a:blip r:embed="rId2"/>
          <a:stretch>
            <a:fillRect/>
          </a:stretch>
        </p:blipFill>
        <p:spPr>
          <a:xfrm>
            <a:off x="5589103" y="272064"/>
            <a:ext cx="6172200" cy="6419850"/>
          </a:xfrm>
          <a:prstGeom prst="rect">
            <a:avLst/>
          </a:prstGeom>
        </p:spPr>
      </p:pic>
      <p:pic>
        <p:nvPicPr>
          <p:cNvPr id="4" name="図 3">
            <a:extLst>
              <a:ext uri="{FF2B5EF4-FFF2-40B4-BE49-F238E27FC236}">
                <a16:creationId xmlns:a16="http://schemas.microsoft.com/office/drawing/2014/main" id="{7F45D84E-6BD0-491D-B161-EC5DCDEA7033}"/>
              </a:ext>
            </a:extLst>
          </p:cNvPr>
          <p:cNvPicPr>
            <a:picLocks noChangeAspect="1"/>
          </p:cNvPicPr>
          <p:nvPr/>
        </p:nvPicPr>
        <p:blipFill>
          <a:blip r:embed="rId3"/>
          <a:stretch>
            <a:fillRect/>
          </a:stretch>
        </p:blipFill>
        <p:spPr>
          <a:xfrm>
            <a:off x="131199" y="297445"/>
            <a:ext cx="5734810" cy="5393551"/>
          </a:xfrm>
          <a:prstGeom prst="rect">
            <a:avLst/>
          </a:prstGeom>
        </p:spPr>
      </p:pic>
      <p:sp>
        <p:nvSpPr>
          <p:cNvPr id="19" name="正方形/長方形 18">
            <a:extLst>
              <a:ext uri="{FF2B5EF4-FFF2-40B4-BE49-F238E27FC236}">
                <a16:creationId xmlns:a16="http://schemas.microsoft.com/office/drawing/2014/main" id="{AC767E4D-BD63-4964-8618-D6D992E89705}"/>
              </a:ext>
            </a:extLst>
          </p:cNvPr>
          <p:cNvSpPr/>
          <p:nvPr/>
        </p:nvSpPr>
        <p:spPr>
          <a:xfrm>
            <a:off x="7419622" y="5690996"/>
            <a:ext cx="2410177" cy="3215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5659281-CBBE-44C1-A0DD-BAAE5729CE0B}"/>
              </a:ext>
            </a:extLst>
          </p:cNvPr>
          <p:cNvSpPr/>
          <p:nvPr/>
        </p:nvSpPr>
        <p:spPr>
          <a:xfrm>
            <a:off x="225784" y="166086"/>
            <a:ext cx="5605256" cy="18225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DF8A5EA-ECF4-4DE5-BC1C-75ED84C5F8FB}"/>
              </a:ext>
            </a:extLst>
          </p:cNvPr>
          <p:cNvSpPr txBox="1"/>
          <p:nvPr/>
        </p:nvSpPr>
        <p:spPr>
          <a:xfrm>
            <a:off x="1544612" y="2306830"/>
            <a:ext cx="4501287" cy="461665"/>
          </a:xfrm>
          <a:prstGeom prst="rect">
            <a:avLst/>
          </a:prstGeom>
          <a:noFill/>
        </p:spPr>
        <p:txBody>
          <a:bodyPr wrap="square" rtlCol="0">
            <a:spAutoFit/>
          </a:bodyPr>
          <a:lstStyle/>
          <a:p>
            <a:r>
              <a:rPr kumimoji="1" lang="ja-JP" altLang="en-US" sz="1200" dirty="0">
                <a:solidFill>
                  <a:srgbClr val="FF0000"/>
                </a:solidFill>
              </a:rPr>
              <a:t>以下の必要項目に入力が完了したことを確認し、チェックマークを入れてください。</a:t>
            </a:r>
            <a:endParaRPr kumimoji="1" lang="en-US" altLang="ja-JP" sz="1200" dirty="0">
              <a:solidFill>
                <a:srgbClr val="FF0000"/>
              </a:solidFill>
            </a:endParaRPr>
          </a:p>
        </p:txBody>
      </p:sp>
      <p:pic>
        <p:nvPicPr>
          <p:cNvPr id="6" name="図 5">
            <a:extLst>
              <a:ext uri="{FF2B5EF4-FFF2-40B4-BE49-F238E27FC236}">
                <a16:creationId xmlns:a16="http://schemas.microsoft.com/office/drawing/2014/main" id="{635DB304-CE45-4FB3-BF5E-59FF218BD8C8}"/>
              </a:ext>
            </a:extLst>
          </p:cNvPr>
          <p:cNvPicPr>
            <a:picLocks noChangeAspect="1"/>
          </p:cNvPicPr>
          <p:nvPr/>
        </p:nvPicPr>
        <p:blipFill>
          <a:blip r:embed="rId4"/>
          <a:stretch>
            <a:fillRect/>
          </a:stretch>
        </p:blipFill>
        <p:spPr>
          <a:xfrm rot="10800000">
            <a:off x="131198" y="3004785"/>
            <a:ext cx="534051" cy="2339572"/>
          </a:xfrm>
          <a:prstGeom prst="rect">
            <a:avLst/>
          </a:prstGeom>
        </p:spPr>
      </p:pic>
      <p:sp>
        <p:nvSpPr>
          <p:cNvPr id="21" name="テキスト ボックス 20">
            <a:extLst>
              <a:ext uri="{FF2B5EF4-FFF2-40B4-BE49-F238E27FC236}">
                <a16:creationId xmlns:a16="http://schemas.microsoft.com/office/drawing/2014/main" id="{F7BD9828-D87A-4AEA-ABE5-E176321F541D}"/>
              </a:ext>
            </a:extLst>
          </p:cNvPr>
          <p:cNvSpPr txBox="1"/>
          <p:nvPr/>
        </p:nvSpPr>
        <p:spPr>
          <a:xfrm>
            <a:off x="1364722" y="297445"/>
            <a:ext cx="4501287" cy="646331"/>
          </a:xfrm>
          <a:prstGeom prst="rect">
            <a:avLst/>
          </a:prstGeom>
          <a:noFill/>
        </p:spPr>
        <p:txBody>
          <a:bodyPr wrap="square" rtlCol="0">
            <a:spAutoFit/>
          </a:bodyPr>
          <a:lstStyle/>
          <a:p>
            <a:r>
              <a:rPr kumimoji="1" lang="ja-JP" altLang="en-US" sz="1200" dirty="0">
                <a:solidFill>
                  <a:srgbClr val="FF0000"/>
                </a:solidFill>
              </a:rPr>
              <a:t>記載内容に虚偽がない場合、また学生ビザがフルタイムの勉学を目的として発給されることを理解する場合、出願者の氏名を入力してください。</a:t>
            </a:r>
            <a:endParaRPr kumimoji="1" lang="en-US" altLang="ja-JP" sz="1200" dirty="0">
              <a:solidFill>
                <a:srgbClr val="FF0000"/>
              </a:solidFill>
            </a:endParaRPr>
          </a:p>
        </p:txBody>
      </p:sp>
      <p:sp>
        <p:nvSpPr>
          <p:cNvPr id="11" name="テキスト ボックス 10">
            <a:extLst>
              <a:ext uri="{FF2B5EF4-FFF2-40B4-BE49-F238E27FC236}">
                <a16:creationId xmlns:a16="http://schemas.microsoft.com/office/drawing/2014/main" id="{E31666DF-2E75-4707-A86A-653CC5439FFA}"/>
              </a:ext>
            </a:extLst>
          </p:cNvPr>
          <p:cNvSpPr txBox="1"/>
          <p:nvPr/>
        </p:nvSpPr>
        <p:spPr>
          <a:xfrm>
            <a:off x="6360962" y="220500"/>
            <a:ext cx="2314241" cy="400110"/>
          </a:xfrm>
          <a:prstGeom prst="rect">
            <a:avLst/>
          </a:prstGeom>
          <a:noFill/>
        </p:spPr>
        <p:txBody>
          <a:bodyPr wrap="square" rtlCol="0">
            <a:spAutoFit/>
          </a:bodyPr>
          <a:lstStyle/>
          <a:p>
            <a:r>
              <a:rPr lang="ja-JP" altLang="en-US" sz="2000" dirty="0">
                <a:solidFill>
                  <a:srgbClr val="FF0000"/>
                </a:solidFill>
              </a:rPr>
              <a:t>申請料の支払い</a:t>
            </a:r>
            <a:endParaRPr kumimoji="1" lang="en-US" altLang="ja-JP" sz="2000" dirty="0">
              <a:solidFill>
                <a:srgbClr val="FF0000"/>
              </a:solidFill>
            </a:endParaRPr>
          </a:p>
        </p:txBody>
      </p:sp>
      <p:sp>
        <p:nvSpPr>
          <p:cNvPr id="15" name="正方形/長方形 14">
            <a:extLst>
              <a:ext uri="{FF2B5EF4-FFF2-40B4-BE49-F238E27FC236}">
                <a16:creationId xmlns:a16="http://schemas.microsoft.com/office/drawing/2014/main" id="{74EF328A-CDDB-43EB-9D80-55E0A613DCD0}"/>
              </a:ext>
            </a:extLst>
          </p:cNvPr>
          <p:cNvSpPr/>
          <p:nvPr/>
        </p:nvSpPr>
        <p:spPr>
          <a:xfrm>
            <a:off x="9979870" y="2903391"/>
            <a:ext cx="6096000" cy="261610"/>
          </a:xfrm>
          <a:prstGeom prst="rect">
            <a:avLst/>
          </a:prstGeom>
        </p:spPr>
        <p:txBody>
          <a:bodyPr>
            <a:spAutoFit/>
          </a:bodyPr>
          <a:lstStyle/>
          <a:p>
            <a:r>
              <a:rPr lang="ja-JP" altLang="en-US" sz="1100" dirty="0">
                <a:solidFill>
                  <a:srgbClr val="FF0000"/>
                </a:solidFill>
              </a:rPr>
              <a:t>カード名義人の姓</a:t>
            </a:r>
          </a:p>
        </p:txBody>
      </p:sp>
      <p:sp>
        <p:nvSpPr>
          <p:cNvPr id="23" name="正方形/長方形 22">
            <a:extLst>
              <a:ext uri="{FF2B5EF4-FFF2-40B4-BE49-F238E27FC236}">
                <a16:creationId xmlns:a16="http://schemas.microsoft.com/office/drawing/2014/main" id="{E72BFB68-F85B-420C-B75B-1913BC5A723D}"/>
              </a:ext>
            </a:extLst>
          </p:cNvPr>
          <p:cNvSpPr/>
          <p:nvPr/>
        </p:nvSpPr>
        <p:spPr>
          <a:xfrm>
            <a:off x="9979870" y="3987209"/>
            <a:ext cx="6096000" cy="261610"/>
          </a:xfrm>
          <a:prstGeom prst="rect">
            <a:avLst/>
          </a:prstGeom>
        </p:spPr>
        <p:txBody>
          <a:bodyPr>
            <a:spAutoFit/>
          </a:bodyPr>
          <a:lstStyle/>
          <a:p>
            <a:r>
              <a:rPr lang="ja-JP" altLang="en-US" sz="1100" dirty="0">
                <a:solidFill>
                  <a:srgbClr val="FF0000"/>
                </a:solidFill>
              </a:rPr>
              <a:t>カード名義人の住所</a:t>
            </a:r>
          </a:p>
        </p:txBody>
      </p:sp>
      <p:pic>
        <p:nvPicPr>
          <p:cNvPr id="2" name="図 1">
            <a:extLst>
              <a:ext uri="{FF2B5EF4-FFF2-40B4-BE49-F238E27FC236}">
                <a16:creationId xmlns:a16="http://schemas.microsoft.com/office/drawing/2014/main" id="{33375478-E712-47D4-8EC4-D01C678C5F3D}"/>
              </a:ext>
            </a:extLst>
          </p:cNvPr>
          <p:cNvPicPr>
            <a:picLocks noChangeAspect="1"/>
          </p:cNvPicPr>
          <p:nvPr/>
        </p:nvPicPr>
        <p:blipFill>
          <a:blip r:embed="rId5"/>
          <a:stretch>
            <a:fillRect/>
          </a:stretch>
        </p:blipFill>
        <p:spPr>
          <a:xfrm>
            <a:off x="4978595" y="5481446"/>
            <a:ext cx="885825" cy="419100"/>
          </a:xfrm>
          <a:prstGeom prst="rect">
            <a:avLst/>
          </a:prstGeom>
        </p:spPr>
      </p:pic>
      <p:sp>
        <p:nvSpPr>
          <p:cNvPr id="24" name="正方形/長方形 23">
            <a:extLst>
              <a:ext uri="{FF2B5EF4-FFF2-40B4-BE49-F238E27FC236}">
                <a16:creationId xmlns:a16="http://schemas.microsoft.com/office/drawing/2014/main" id="{83D32C22-884F-429E-AD73-A656CB20CED0}"/>
              </a:ext>
            </a:extLst>
          </p:cNvPr>
          <p:cNvSpPr/>
          <p:nvPr/>
        </p:nvSpPr>
        <p:spPr>
          <a:xfrm>
            <a:off x="4759069" y="5474245"/>
            <a:ext cx="1286830" cy="3215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5D6ABDE4-353A-4A8D-A176-EA27453B2C26}"/>
              </a:ext>
            </a:extLst>
          </p:cNvPr>
          <p:cNvSpPr/>
          <p:nvPr/>
        </p:nvSpPr>
        <p:spPr>
          <a:xfrm>
            <a:off x="4696492" y="5996923"/>
            <a:ext cx="6096000" cy="261610"/>
          </a:xfrm>
          <a:prstGeom prst="rect">
            <a:avLst/>
          </a:prstGeom>
        </p:spPr>
        <p:txBody>
          <a:bodyPr>
            <a:spAutoFit/>
          </a:bodyPr>
          <a:lstStyle/>
          <a:p>
            <a:r>
              <a:rPr lang="en-US" altLang="ja-JP" sz="1100" dirty="0">
                <a:solidFill>
                  <a:srgbClr val="FF0000"/>
                </a:solidFill>
              </a:rPr>
              <a:t>Continue</a:t>
            </a:r>
            <a:r>
              <a:rPr lang="ja-JP" altLang="en-US" sz="1100" dirty="0">
                <a:solidFill>
                  <a:srgbClr val="FF0000"/>
                </a:solidFill>
              </a:rPr>
              <a:t>を押す</a:t>
            </a:r>
          </a:p>
        </p:txBody>
      </p:sp>
      <p:sp>
        <p:nvSpPr>
          <p:cNvPr id="26" name="正方形/長方形 25">
            <a:extLst>
              <a:ext uri="{FF2B5EF4-FFF2-40B4-BE49-F238E27FC236}">
                <a16:creationId xmlns:a16="http://schemas.microsoft.com/office/drawing/2014/main" id="{B2AA50F7-D8AB-44FE-ABF4-29E41C4E0EA1}"/>
              </a:ext>
            </a:extLst>
          </p:cNvPr>
          <p:cNvSpPr/>
          <p:nvPr/>
        </p:nvSpPr>
        <p:spPr>
          <a:xfrm>
            <a:off x="7419624" y="2914646"/>
            <a:ext cx="1837189" cy="151002"/>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F6D97676-D290-4B3C-9021-D3767BC2DA4A}"/>
              </a:ext>
            </a:extLst>
          </p:cNvPr>
          <p:cNvSpPr/>
          <p:nvPr/>
        </p:nvSpPr>
        <p:spPr>
          <a:xfrm>
            <a:off x="7419624" y="3296074"/>
            <a:ext cx="1837189" cy="151002"/>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B0427246-E695-4DA0-8E71-2BDA67B07FE8}"/>
              </a:ext>
            </a:extLst>
          </p:cNvPr>
          <p:cNvSpPr/>
          <p:nvPr/>
        </p:nvSpPr>
        <p:spPr>
          <a:xfrm>
            <a:off x="7419623" y="2572930"/>
            <a:ext cx="1837189" cy="151002"/>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905554C0-C86A-46A9-B942-93DD1FD7712D}"/>
              </a:ext>
            </a:extLst>
          </p:cNvPr>
          <p:cNvSpPr/>
          <p:nvPr/>
        </p:nvSpPr>
        <p:spPr>
          <a:xfrm>
            <a:off x="9979871" y="2494321"/>
            <a:ext cx="6096000" cy="261610"/>
          </a:xfrm>
          <a:prstGeom prst="rect">
            <a:avLst/>
          </a:prstGeom>
        </p:spPr>
        <p:txBody>
          <a:bodyPr>
            <a:spAutoFit/>
          </a:bodyPr>
          <a:lstStyle/>
          <a:p>
            <a:r>
              <a:rPr lang="ja-JP" altLang="en-US" sz="1100" dirty="0">
                <a:solidFill>
                  <a:srgbClr val="FF0000"/>
                </a:solidFill>
              </a:rPr>
              <a:t>カード名義人の名前</a:t>
            </a:r>
          </a:p>
        </p:txBody>
      </p:sp>
      <p:sp>
        <p:nvSpPr>
          <p:cNvPr id="30" name="正方形/長方形 29">
            <a:extLst>
              <a:ext uri="{FF2B5EF4-FFF2-40B4-BE49-F238E27FC236}">
                <a16:creationId xmlns:a16="http://schemas.microsoft.com/office/drawing/2014/main" id="{C0C42AC9-A882-486F-B25D-26E81FB3EED2}"/>
              </a:ext>
            </a:extLst>
          </p:cNvPr>
          <p:cNvSpPr/>
          <p:nvPr/>
        </p:nvSpPr>
        <p:spPr>
          <a:xfrm>
            <a:off x="10035437" y="3244403"/>
            <a:ext cx="6096000" cy="261610"/>
          </a:xfrm>
          <a:prstGeom prst="rect">
            <a:avLst/>
          </a:prstGeom>
        </p:spPr>
        <p:txBody>
          <a:bodyPr>
            <a:spAutoFit/>
          </a:bodyPr>
          <a:lstStyle/>
          <a:p>
            <a:r>
              <a:rPr lang="ja-JP" altLang="en-US" sz="1100" dirty="0">
                <a:solidFill>
                  <a:srgbClr val="FF0000"/>
                </a:solidFill>
              </a:rPr>
              <a:t>メールアドレス</a:t>
            </a:r>
          </a:p>
        </p:txBody>
      </p:sp>
      <p:sp>
        <p:nvSpPr>
          <p:cNvPr id="31" name="正方形/長方形 30">
            <a:extLst>
              <a:ext uri="{FF2B5EF4-FFF2-40B4-BE49-F238E27FC236}">
                <a16:creationId xmlns:a16="http://schemas.microsoft.com/office/drawing/2014/main" id="{858DB488-47FF-424E-A20B-198426E0DD86}"/>
              </a:ext>
            </a:extLst>
          </p:cNvPr>
          <p:cNvSpPr/>
          <p:nvPr/>
        </p:nvSpPr>
        <p:spPr>
          <a:xfrm>
            <a:off x="10050124" y="3606589"/>
            <a:ext cx="6096000" cy="261610"/>
          </a:xfrm>
          <a:prstGeom prst="rect">
            <a:avLst/>
          </a:prstGeom>
        </p:spPr>
        <p:txBody>
          <a:bodyPr>
            <a:spAutoFit/>
          </a:bodyPr>
          <a:lstStyle/>
          <a:p>
            <a:r>
              <a:rPr lang="ja-JP" altLang="en-US" sz="1100" dirty="0">
                <a:solidFill>
                  <a:srgbClr val="FF0000"/>
                </a:solidFill>
              </a:rPr>
              <a:t>電話番号</a:t>
            </a:r>
          </a:p>
        </p:txBody>
      </p:sp>
      <p:sp>
        <p:nvSpPr>
          <p:cNvPr id="33" name="正方形/長方形 32">
            <a:extLst>
              <a:ext uri="{FF2B5EF4-FFF2-40B4-BE49-F238E27FC236}">
                <a16:creationId xmlns:a16="http://schemas.microsoft.com/office/drawing/2014/main" id="{D06B3AB7-B35A-40BD-8413-340D3A42FCC3}"/>
              </a:ext>
            </a:extLst>
          </p:cNvPr>
          <p:cNvSpPr/>
          <p:nvPr/>
        </p:nvSpPr>
        <p:spPr>
          <a:xfrm>
            <a:off x="7963567" y="6148193"/>
            <a:ext cx="6096000" cy="261610"/>
          </a:xfrm>
          <a:prstGeom prst="rect">
            <a:avLst/>
          </a:prstGeom>
        </p:spPr>
        <p:txBody>
          <a:bodyPr>
            <a:spAutoFit/>
          </a:bodyPr>
          <a:lstStyle/>
          <a:p>
            <a:r>
              <a:rPr lang="en-US" altLang="ja-JP" sz="1100" dirty="0">
                <a:solidFill>
                  <a:srgbClr val="FF0000"/>
                </a:solidFill>
              </a:rPr>
              <a:t>Credit/Debit Card</a:t>
            </a:r>
            <a:r>
              <a:rPr lang="ja-JP" altLang="en-US" sz="1100" dirty="0">
                <a:solidFill>
                  <a:srgbClr val="FF0000"/>
                </a:solidFill>
              </a:rPr>
              <a:t>を押す</a:t>
            </a:r>
          </a:p>
        </p:txBody>
      </p:sp>
    </p:spTree>
    <p:extLst>
      <p:ext uri="{BB962C8B-B14F-4D97-AF65-F5344CB8AC3E}">
        <p14:creationId xmlns:p14="http://schemas.microsoft.com/office/powerpoint/2010/main" val="619353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6B9F82C-8039-486D-BE91-64337FA4B925}"/>
              </a:ext>
            </a:extLst>
          </p:cNvPr>
          <p:cNvPicPr>
            <a:picLocks noChangeAspect="1"/>
          </p:cNvPicPr>
          <p:nvPr/>
        </p:nvPicPr>
        <p:blipFill>
          <a:blip r:embed="rId2"/>
          <a:stretch>
            <a:fillRect/>
          </a:stretch>
        </p:blipFill>
        <p:spPr>
          <a:xfrm>
            <a:off x="304868" y="339143"/>
            <a:ext cx="6753225" cy="5038725"/>
          </a:xfrm>
          <a:prstGeom prst="rect">
            <a:avLst/>
          </a:prstGeom>
        </p:spPr>
      </p:pic>
      <p:sp>
        <p:nvSpPr>
          <p:cNvPr id="11" name="テキスト ボックス 10">
            <a:extLst>
              <a:ext uri="{FF2B5EF4-FFF2-40B4-BE49-F238E27FC236}">
                <a16:creationId xmlns:a16="http://schemas.microsoft.com/office/drawing/2014/main" id="{E31666DF-2E75-4707-A86A-653CC5439FFA}"/>
              </a:ext>
            </a:extLst>
          </p:cNvPr>
          <p:cNvSpPr txBox="1"/>
          <p:nvPr/>
        </p:nvSpPr>
        <p:spPr>
          <a:xfrm>
            <a:off x="453841" y="447897"/>
            <a:ext cx="2314241" cy="400110"/>
          </a:xfrm>
          <a:prstGeom prst="rect">
            <a:avLst/>
          </a:prstGeom>
          <a:noFill/>
        </p:spPr>
        <p:txBody>
          <a:bodyPr wrap="square" rtlCol="0">
            <a:spAutoFit/>
          </a:bodyPr>
          <a:lstStyle/>
          <a:p>
            <a:r>
              <a:rPr lang="ja-JP" altLang="en-US" sz="2000" dirty="0">
                <a:solidFill>
                  <a:srgbClr val="FF0000"/>
                </a:solidFill>
              </a:rPr>
              <a:t>申請料の支払い</a:t>
            </a:r>
            <a:endParaRPr kumimoji="1" lang="en-US" altLang="ja-JP" sz="2000" dirty="0">
              <a:solidFill>
                <a:srgbClr val="FF0000"/>
              </a:solidFill>
            </a:endParaRPr>
          </a:p>
        </p:txBody>
      </p:sp>
      <p:sp>
        <p:nvSpPr>
          <p:cNvPr id="13" name="正方形/長方形 12">
            <a:extLst>
              <a:ext uri="{FF2B5EF4-FFF2-40B4-BE49-F238E27FC236}">
                <a16:creationId xmlns:a16="http://schemas.microsoft.com/office/drawing/2014/main" id="{00A6E76F-1320-4EA9-B3DF-73B75EBDFC91}"/>
              </a:ext>
            </a:extLst>
          </p:cNvPr>
          <p:cNvSpPr/>
          <p:nvPr/>
        </p:nvSpPr>
        <p:spPr>
          <a:xfrm>
            <a:off x="1197170" y="2749950"/>
            <a:ext cx="6096000" cy="261610"/>
          </a:xfrm>
          <a:prstGeom prst="rect">
            <a:avLst/>
          </a:prstGeom>
        </p:spPr>
        <p:txBody>
          <a:bodyPr>
            <a:spAutoFit/>
          </a:bodyPr>
          <a:lstStyle/>
          <a:p>
            <a:r>
              <a:rPr lang="ja-JP" altLang="en-US" sz="1100" dirty="0">
                <a:solidFill>
                  <a:srgbClr val="FF0000"/>
                </a:solidFill>
              </a:rPr>
              <a:t>クレジットカードの情報</a:t>
            </a:r>
          </a:p>
        </p:txBody>
      </p:sp>
      <p:sp>
        <p:nvSpPr>
          <p:cNvPr id="17" name="正方形/長方形 16">
            <a:extLst>
              <a:ext uri="{FF2B5EF4-FFF2-40B4-BE49-F238E27FC236}">
                <a16:creationId xmlns:a16="http://schemas.microsoft.com/office/drawing/2014/main" id="{DACCEDC0-41CC-4740-B132-216E31A6F68A}"/>
              </a:ext>
            </a:extLst>
          </p:cNvPr>
          <p:cNvSpPr/>
          <p:nvPr/>
        </p:nvSpPr>
        <p:spPr>
          <a:xfrm>
            <a:off x="2768082" y="3147813"/>
            <a:ext cx="6096000" cy="261610"/>
          </a:xfrm>
          <a:prstGeom prst="rect">
            <a:avLst/>
          </a:prstGeom>
        </p:spPr>
        <p:txBody>
          <a:bodyPr>
            <a:spAutoFit/>
          </a:bodyPr>
          <a:lstStyle/>
          <a:p>
            <a:r>
              <a:rPr lang="ja-JP" altLang="en-US" sz="1100" dirty="0">
                <a:solidFill>
                  <a:srgbClr val="FF0000"/>
                </a:solidFill>
              </a:rPr>
              <a:t>カード番号</a:t>
            </a:r>
          </a:p>
        </p:txBody>
      </p:sp>
      <p:sp>
        <p:nvSpPr>
          <p:cNvPr id="20" name="正方形/長方形 19">
            <a:extLst>
              <a:ext uri="{FF2B5EF4-FFF2-40B4-BE49-F238E27FC236}">
                <a16:creationId xmlns:a16="http://schemas.microsoft.com/office/drawing/2014/main" id="{A53BFF89-E52B-46BC-94F7-4A86D3468824}"/>
              </a:ext>
            </a:extLst>
          </p:cNvPr>
          <p:cNvSpPr/>
          <p:nvPr/>
        </p:nvSpPr>
        <p:spPr>
          <a:xfrm>
            <a:off x="1610961" y="3833370"/>
            <a:ext cx="6096000" cy="261610"/>
          </a:xfrm>
          <a:prstGeom prst="rect">
            <a:avLst/>
          </a:prstGeom>
        </p:spPr>
        <p:txBody>
          <a:bodyPr>
            <a:spAutoFit/>
          </a:bodyPr>
          <a:lstStyle/>
          <a:p>
            <a:r>
              <a:rPr lang="ja-JP" altLang="en-US" sz="1100" dirty="0">
                <a:solidFill>
                  <a:srgbClr val="FF0000"/>
                </a:solidFill>
              </a:rPr>
              <a:t>カード期限</a:t>
            </a:r>
          </a:p>
        </p:txBody>
      </p:sp>
      <p:sp>
        <p:nvSpPr>
          <p:cNvPr id="22" name="正方形/長方形 21">
            <a:extLst>
              <a:ext uri="{FF2B5EF4-FFF2-40B4-BE49-F238E27FC236}">
                <a16:creationId xmlns:a16="http://schemas.microsoft.com/office/drawing/2014/main" id="{713F696F-1B8D-43AF-AEE1-1A71552EFA75}"/>
              </a:ext>
            </a:extLst>
          </p:cNvPr>
          <p:cNvSpPr/>
          <p:nvPr/>
        </p:nvSpPr>
        <p:spPr>
          <a:xfrm>
            <a:off x="5061357" y="3837901"/>
            <a:ext cx="6096000" cy="261610"/>
          </a:xfrm>
          <a:prstGeom prst="rect">
            <a:avLst/>
          </a:prstGeom>
        </p:spPr>
        <p:txBody>
          <a:bodyPr>
            <a:spAutoFit/>
          </a:bodyPr>
          <a:lstStyle/>
          <a:p>
            <a:r>
              <a:rPr lang="ja-JP" altLang="en-US" sz="1100" dirty="0">
                <a:solidFill>
                  <a:srgbClr val="FF0000"/>
                </a:solidFill>
              </a:rPr>
              <a:t>セキュリティコード</a:t>
            </a:r>
          </a:p>
        </p:txBody>
      </p:sp>
      <p:sp>
        <p:nvSpPr>
          <p:cNvPr id="24" name="正方形/長方形 23">
            <a:extLst>
              <a:ext uri="{FF2B5EF4-FFF2-40B4-BE49-F238E27FC236}">
                <a16:creationId xmlns:a16="http://schemas.microsoft.com/office/drawing/2014/main" id="{83D32C22-884F-429E-AD73-A656CB20CED0}"/>
              </a:ext>
            </a:extLst>
          </p:cNvPr>
          <p:cNvSpPr/>
          <p:nvPr/>
        </p:nvSpPr>
        <p:spPr>
          <a:xfrm>
            <a:off x="5771263" y="4985309"/>
            <a:ext cx="1286830" cy="3215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5D6ABDE4-353A-4A8D-A176-EA27453B2C26}"/>
              </a:ext>
            </a:extLst>
          </p:cNvPr>
          <p:cNvSpPr/>
          <p:nvPr/>
        </p:nvSpPr>
        <p:spPr>
          <a:xfrm>
            <a:off x="5816082" y="5540205"/>
            <a:ext cx="6096000" cy="261610"/>
          </a:xfrm>
          <a:prstGeom prst="rect">
            <a:avLst/>
          </a:prstGeom>
        </p:spPr>
        <p:txBody>
          <a:bodyPr>
            <a:spAutoFit/>
          </a:bodyPr>
          <a:lstStyle/>
          <a:p>
            <a:r>
              <a:rPr lang="en-US" altLang="ja-JP" sz="1100" dirty="0">
                <a:solidFill>
                  <a:srgbClr val="FF0000"/>
                </a:solidFill>
              </a:rPr>
              <a:t>Pay Now</a:t>
            </a:r>
            <a:r>
              <a:rPr lang="ja-JP" altLang="en-US" sz="1100" dirty="0">
                <a:solidFill>
                  <a:srgbClr val="FF0000"/>
                </a:solidFill>
              </a:rPr>
              <a:t>を押す</a:t>
            </a:r>
          </a:p>
        </p:txBody>
      </p:sp>
    </p:spTree>
    <p:extLst>
      <p:ext uri="{BB962C8B-B14F-4D97-AF65-F5344CB8AC3E}">
        <p14:creationId xmlns:p14="http://schemas.microsoft.com/office/powerpoint/2010/main" val="1384040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771C43-709A-4DDA-BA56-306CD8C64758}"/>
              </a:ext>
            </a:extLst>
          </p:cNvPr>
          <p:cNvSpPr>
            <a:spLocks noGrp="1"/>
          </p:cNvSpPr>
          <p:nvPr>
            <p:ph type="title"/>
          </p:nvPr>
        </p:nvSpPr>
        <p:spPr/>
        <p:txBody>
          <a:bodyPr>
            <a:normAutofit/>
          </a:bodyPr>
          <a:lstStyle/>
          <a:p>
            <a:r>
              <a:rPr kumimoji="1" lang="ja-JP" altLang="en-US" b="1" dirty="0"/>
              <a:t>出願前に下記書類の</a:t>
            </a:r>
            <a:r>
              <a:rPr lang="en-US" altLang="ja-JP" b="1" dirty="0"/>
              <a:t>JPEG</a:t>
            </a:r>
            <a:r>
              <a:rPr lang="ja-JP" altLang="en-US" b="1" dirty="0"/>
              <a:t>もしくは</a:t>
            </a:r>
            <a:r>
              <a:rPr lang="en-US" altLang="ja-JP" b="1" dirty="0"/>
              <a:t>PDF</a:t>
            </a:r>
            <a:r>
              <a:rPr kumimoji="1" lang="ja-JP" altLang="en-US" b="1" dirty="0"/>
              <a:t>データをお手元にご用意ください</a:t>
            </a:r>
          </a:p>
        </p:txBody>
      </p:sp>
      <p:sp>
        <p:nvSpPr>
          <p:cNvPr id="3" name="コンテンツ プレースホルダー 2">
            <a:extLst>
              <a:ext uri="{FF2B5EF4-FFF2-40B4-BE49-F238E27FC236}">
                <a16:creationId xmlns:a16="http://schemas.microsoft.com/office/drawing/2014/main" id="{77DB01A2-5BC4-4961-B1BD-DF4A7B4AB690}"/>
              </a:ext>
            </a:extLst>
          </p:cNvPr>
          <p:cNvSpPr>
            <a:spLocks noGrp="1"/>
          </p:cNvSpPr>
          <p:nvPr>
            <p:ph idx="1"/>
          </p:nvPr>
        </p:nvSpPr>
        <p:spPr/>
        <p:txBody>
          <a:bodyPr>
            <a:normAutofit fontScale="85000" lnSpcReduction="20000"/>
          </a:bodyPr>
          <a:lstStyle/>
          <a:p>
            <a:pPr marL="0" indent="0">
              <a:buNone/>
            </a:pPr>
            <a:r>
              <a:rPr kumimoji="1" lang="ja-JP" altLang="en-US" dirty="0"/>
              <a:t>①直近で発行できる出身高校の英文成績証明書１通　</a:t>
            </a:r>
            <a:r>
              <a:rPr kumimoji="1" lang="en-US" altLang="ja-JP" dirty="0">
                <a:solidFill>
                  <a:srgbClr val="FF0000"/>
                </a:solidFill>
              </a:rPr>
              <a:t>※</a:t>
            </a:r>
            <a:r>
              <a:rPr kumimoji="1" lang="ja-JP" altLang="en-US" dirty="0">
                <a:solidFill>
                  <a:srgbClr val="FF0000"/>
                </a:solidFill>
              </a:rPr>
              <a:t>１</a:t>
            </a:r>
            <a:endParaRPr kumimoji="1" lang="en-US" altLang="ja-JP" dirty="0">
              <a:solidFill>
                <a:srgbClr val="FF0000"/>
              </a:solidFill>
            </a:endParaRPr>
          </a:p>
          <a:p>
            <a:pPr marL="0" indent="0">
              <a:buNone/>
            </a:pPr>
            <a:r>
              <a:rPr lang="ja-JP" altLang="en-US" dirty="0"/>
              <a:t>②出身高校の英文卒業（見込）証明書１通　</a:t>
            </a:r>
            <a:r>
              <a:rPr lang="en-US" altLang="ja-JP" dirty="0">
                <a:solidFill>
                  <a:srgbClr val="FF0000"/>
                </a:solidFill>
              </a:rPr>
              <a:t>※</a:t>
            </a:r>
            <a:r>
              <a:rPr lang="ja-JP" altLang="en-US" dirty="0">
                <a:solidFill>
                  <a:srgbClr val="FF0000"/>
                </a:solidFill>
              </a:rPr>
              <a:t>１</a:t>
            </a:r>
            <a:endParaRPr lang="en-US" altLang="ja-JP" dirty="0"/>
          </a:p>
          <a:p>
            <a:pPr marL="0" indent="0">
              <a:buNone/>
            </a:pPr>
            <a:r>
              <a:rPr lang="ja-JP" altLang="en-US" dirty="0"/>
              <a:t>③銀行の英文残高証明書（</a:t>
            </a:r>
            <a:r>
              <a:rPr lang="en-US" altLang="ja-JP" dirty="0"/>
              <a:t>US$27,060</a:t>
            </a:r>
            <a:r>
              <a:rPr lang="ja-JP" altLang="en-US" dirty="0"/>
              <a:t>以上、もしくは同等の日本円残高　</a:t>
            </a:r>
            <a:r>
              <a:rPr lang="en-US" altLang="ja-JP" dirty="0"/>
              <a:t>※USD</a:t>
            </a:r>
            <a:r>
              <a:rPr lang="ja-JP" altLang="en-US" dirty="0"/>
              <a:t>換算表記必須）２通　</a:t>
            </a:r>
            <a:r>
              <a:rPr lang="en-US" altLang="ja-JP" dirty="0">
                <a:solidFill>
                  <a:srgbClr val="FF0000"/>
                </a:solidFill>
              </a:rPr>
              <a:t>※</a:t>
            </a:r>
            <a:r>
              <a:rPr lang="ja-JP" altLang="en-US" dirty="0">
                <a:solidFill>
                  <a:srgbClr val="FF0000"/>
                </a:solidFill>
              </a:rPr>
              <a:t>２</a:t>
            </a:r>
            <a:endParaRPr lang="en-US" altLang="ja-JP" dirty="0">
              <a:solidFill>
                <a:srgbClr val="FF0000"/>
              </a:solidFill>
            </a:endParaRPr>
          </a:p>
          <a:p>
            <a:pPr marL="0" indent="0">
              <a:buNone/>
            </a:pPr>
            <a:r>
              <a:rPr lang="ja-JP" altLang="en-US" dirty="0"/>
              <a:t>④パスポート（顔写真が載っている</a:t>
            </a:r>
            <a:r>
              <a:rPr lang="ja-JP" altLang="en-US" dirty="0" err="1"/>
              <a:t>ぺ</a:t>
            </a:r>
            <a:r>
              <a:rPr lang="ja-JP" altLang="en-US" dirty="0"/>
              <a:t>ージ）</a:t>
            </a:r>
            <a:endParaRPr lang="en-US" altLang="ja-JP" dirty="0"/>
          </a:p>
          <a:p>
            <a:pPr marL="0" indent="0">
              <a:buNone/>
            </a:pPr>
            <a:r>
              <a:rPr lang="ja-JP" altLang="en-US" dirty="0"/>
              <a:t>⑤</a:t>
            </a:r>
            <a:r>
              <a:rPr lang="en-US" altLang="ja-JP" dirty="0"/>
              <a:t>TOEFL</a:t>
            </a:r>
            <a:r>
              <a:rPr lang="ja-JP" altLang="en-US" dirty="0" err="1"/>
              <a:t>、</a:t>
            </a:r>
            <a:r>
              <a:rPr lang="ja-JP" altLang="en-US" dirty="0"/>
              <a:t>英検などのスコア・級証明書（保有者のみ）</a:t>
            </a:r>
            <a:endParaRPr lang="en-US" altLang="ja-JP" dirty="0"/>
          </a:p>
          <a:p>
            <a:pPr marL="0" indent="0">
              <a:buNone/>
            </a:pPr>
            <a:endParaRPr lang="en-US" altLang="ja-JP" dirty="0"/>
          </a:p>
          <a:p>
            <a:pPr marL="0" indent="0">
              <a:buNone/>
            </a:pPr>
            <a:r>
              <a:rPr lang="en-US" altLang="ja-JP" dirty="0">
                <a:solidFill>
                  <a:srgbClr val="FF0000"/>
                </a:solidFill>
              </a:rPr>
              <a:t>※</a:t>
            </a:r>
            <a:r>
              <a:rPr lang="ja-JP" altLang="en-US" dirty="0">
                <a:solidFill>
                  <a:srgbClr val="FF0000"/>
                </a:solidFill>
              </a:rPr>
              <a:t>１　高校在学中の方は、直近で発行できるもの（例えば３年生の２学期まで）の成績証明書の発行を高校に依頼してください。</a:t>
            </a:r>
            <a:br>
              <a:rPr lang="en-US" altLang="ja-JP" dirty="0">
                <a:solidFill>
                  <a:srgbClr val="FF0000"/>
                </a:solidFill>
              </a:rPr>
            </a:br>
            <a:r>
              <a:rPr lang="ja-JP" altLang="en-US" dirty="0">
                <a:solidFill>
                  <a:srgbClr val="FF0000"/>
                </a:solidFill>
              </a:rPr>
              <a:t>別途、卒業後の英文成績証明書と英文卒業証明書原本は、ハワイにてご提出いただきますので、渡航前にご準備ください。</a:t>
            </a:r>
            <a:endParaRPr lang="en-US" altLang="ja-JP" dirty="0">
              <a:solidFill>
                <a:srgbClr val="FF0000"/>
              </a:solidFill>
            </a:endParaRPr>
          </a:p>
          <a:p>
            <a:pPr marL="0" indent="0">
              <a:buNone/>
            </a:pPr>
            <a:r>
              <a:rPr lang="en-US" altLang="ja-JP" dirty="0">
                <a:solidFill>
                  <a:srgbClr val="FF0000"/>
                </a:solidFill>
              </a:rPr>
              <a:t>※</a:t>
            </a:r>
            <a:r>
              <a:rPr lang="ja-JP" altLang="en-US" dirty="0">
                <a:solidFill>
                  <a:srgbClr val="FF0000"/>
                </a:solidFill>
              </a:rPr>
              <a:t>２　合格した場合、学生ビザ申請用として１通必要となりますので２通発行されることを推奨いたします。</a:t>
            </a:r>
          </a:p>
          <a:p>
            <a:pPr marL="0" indent="0">
              <a:buNone/>
            </a:pPr>
            <a:endParaRPr lang="en-US" altLang="ja-JP" dirty="0"/>
          </a:p>
        </p:txBody>
      </p:sp>
    </p:spTree>
    <p:extLst>
      <p:ext uri="{BB962C8B-B14F-4D97-AF65-F5344CB8AC3E}">
        <p14:creationId xmlns:p14="http://schemas.microsoft.com/office/powerpoint/2010/main" val="375568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CC061F0-C5CF-4BB2-951D-ACCDC29DC4DE}"/>
              </a:ext>
            </a:extLst>
          </p:cNvPr>
          <p:cNvPicPr>
            <a:picLocks noChangeAspect="1"/>
          </p:cNvPicPr>
          <p:nvPr/>
        </p:nvPicPr>
        <p:blipFill>
          <a:blip r:embed="rId2"/>
          <a:stretch>
            <a:fillRect/>
          </a:stretch>
        </p:blipFill>
        <p:spPr>
          <a:xfrm>
            <a:off x="349437" y="184855"/>
            <a:ext cx="7953375" cy="5219700"/>
          </a:xfrm>
          <a:prstGeom prst="rect">
            <a:avLst/>
          </a:prstGeom>
        </p:spPr>
      </p:pic>
      <p:sp>
        <p:nvSpPr>
          <p:cNvPr id="7" name="テキスト ボックス 6">
            <a:extLst>
              <a:ext uri="{FF2B5EF4-FFF2-40B4-BE49-F238E27FC236}">
                <a16:creationId xmlns:a16="http://schemas.microsoft.com/office/drawing/2014/main" id="{996ED0CD-FA9A-4B93-BD5F-42BA4611BF36}"/>
              </a:ext>
            </a:extLst>
          </p:cNvPr>
          <p:cNvSpPr txBox="1"/>
          <p:nvPr/>
        </p:nvSpPr>
        <p:spPr>
          <a:xfrm>
            <a:off x="1656824" y="115947"/>
            <a:ext cx="2723823" cy="369332"/>
          </a:xfrm>
          <a:prstGeom prst="rect">
            <a:avLst/>
          </a:prstGeom>
          <a:noFill/>
        </p:spPr>
        <p:txBody>
          <a:bodyPr wrap="none" rtlCol="0">
            <a:spAutoFit/>
          </a:bodyPr>
          <a:lstStyle/>
          <a:p>
            <a:r>
              <a:rPr kumimoji="1" lang="ja-JP" altLang="en-US" dirty="0">
                <a:solidFill>
                  <a:srgbClr val="FF0000"/>
                </a:solidFill>
              </a:rPr>
              <a:t>留学生用の応募フォーム</a:t>
            </a:r>
          </a:p>
        </p:txBody>
      </p:sp>
      <p:sp>
        <p:nvSpPr>
          <p:cNvPr id="9" name="正方形/長方形 8">
            <a:extLst>
              <a:ext uri="{FF2B5EF4-FFF2-40B4-BE49-F238E27FC236}">
                <a16:creationId xmlns:a16="http://schemas.microsoft.com/office/drawing/2014/main" id="{E06206A0-D4FE-49A8-BAC4-E5D044B5C768}"/>
              </a:ext>
            </a:extLst>
          </p:cNvPr>
          <p:cNvSpPr/>
          <p:nvPr/>
        </p:nvSpPr>
        <p:spPr>
          <a:xfrm>
            <a:off x="738231" y="3699545"/>
            <a:ext cx="1837189" cy="15100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A19F5E5-784D-4F4D-8CAA-B2E50F50C1D1}"/>
              </a:ext>
            </a:extLst>
          </p:cNvPr>
          <p:cNvSpPr/>
          <p:nvPr/>
        </p:nvSpPr>
        <p:spPr>
          <a:xfrm>
            <a:off x="738230" y="4397229"/>
            <a:ext cx="1837189" cy="15100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6D6773-7E6F-4129-982A-F1C251283A8B}"/>
              </a:ext>
            </a:extLst>
          </p:cNvPr>
          <p:cNvSpPr txBox="1"/>
          <p:nvPr/>
        </p:nvSpPr>
        <p:spPr>
          <a:xfrm>
            <a:off x="4486264" y="4548231"/>
            <a:ext cx="3283271" cy="369332"/>
          </a:xfrm>
          <a:prstGeom prst="rect">
            <a:avLst/>
          </a:prstGeom>
          <a:noFill/>
        </p:spPr>
        <p:txBody>
          <a:bodyPr wrap="none" rtlCol="0">
            <a:spAutoFit/>
          </a:bodyPr>
          <a:lstStyle/>
          <a:p>
            <a:r>
              <a:rPr kumimoji="1" lang="ja-JP" altLang="en-US" dirty="0">
                <a:solidFill>
                  <a:srgbClr val="FF0000"/>
                </a:solidFill>
              </a:rPr>
              <a:t>電話番号は未入力のままで</a:t>
            </a:r>
            <a:r>
              <a:rPr kumimoji="1" lang="en-US" altLang="ja-JP" dirty="0">
                <a:solidFill>
                  <a:srgbClr val="FF0000"/>
                </a:solidFill>
              </a:rPr>
              <a:t>OK</a:t>
            </a:r>
            <a:endParaRPr kumimoji="1" lang="ja-JP" altLang="en-US" dirty="0">
              <a:solidFill>
                <a:srgbClr val="FF0000"/>
              </a:solidFill>
            </a:endParaRPr>
          </a:p>
        </p:txBody>
      </p:sp>
      <p:sp>
        <p:nvSpPr>
          <p:cNvPr id="14" name="テキスト ボックス 13">
            <a:extLst>
              <a:ext uri="{FF2B5EF4-FFF2-40B4-BE49-F238E27FC236}">
                <a16:creationId xmlns:a16="http://schemas.microsoft.com/office/drawing/2014/main" id="{3FB3BA84-BCC9-469C-82A4-78A00F7A17CC}"/>
              </a:ext>
            </a:extLst>
          </p:cNvPr>
          <p:cNvSpPr txBox="1"/>
          <p:nvPr/>
        </p:nvSpPr>
        <p:spPr>
          <a:xfrm>
            <a:off x="4326124" y="3244334"/>
            <a:ext cx="6886822" cy="369332"/>
          </a:xfrm>
          <a:prstGeom prst="rect">
            <a:avLst/>
          </a:prstGeom>
          <a:noFill/>
        </p:spPr>
        <p:txBody>
          <a:bodyPr wrap="none" rtlCol="0">
            <a:spAutoFit/>
          </a:bodyPr>
          <a:lstStyle/>
          <a:p>
            <a:r>
              <a:rPr lang="ja-JP" altLang="en-US" dirty="0">
                <a:solidFill>
                  <a:srgbClr val="FF0000"/>
                </a:solidFill>
              </a:rPr>
              <a:t>「</a:t>
            </a:r>
            <a:r>
              <a:rPr lang="en-US" altLang="ja-JP" dirty="0">
                <a:solidFill>
                  <a:srgbClr val="FF0000"/>
                </a:solidFill>
              </a:rPr>
              <a:t>@populi.co</a:t>
            </a:r>
            <a:r>
              <a:rPr lang="ja-JP" altLang="en-US" dirty="0">
                <a:solidFill>
                  <a:srgbClr val="FF0000"/>
                </a:solidFill>
              </a:rPr>
              <a:t>」からのメールを受信できるメールアドレスを入力</a:t>
            </a:r>
            <a:endParaRPr kumimoji="1" lang="ja-JP" altLang="en-US" dirty="0">
              <a:solidFill>
                <a:srgbClr val="FF0000"/>
              </a:solidFill>
            </a:endParaRPr>
          </a:p>
        </p:txBody>
      </p:sp>
      <p:sp>
        <p:nvSpPr>
          <p:cNvPr id="2" name="正方形/長方形 1">
            <a:extLst>
              <a:ext uri="{FF2B5EF4-FFF2-40B4-BE49-F238E27FC236}">
                <a16:creationId xmlns:a16="http://schemas.microsoft.com/office/drawing/2014/main" id="{345C9A1C-CED9-4BA7-BA9B-A2DCC841D199}"/>
              </a:ext>
            </a:extLst>
          </p:cNvPr>
          <p:cNvSpPr/>
          <p:nvPr/>
        </p:nvSpPr>
        <p:spPr>
          <a:xfrm>
            <a:off x="5772486" y="6393738"/>
            <a:ext cx="7516646" cy="369332"/>
          </a:xfrm>
          <a:prstGeom prst="rect">
            <a:avLst/>
          </a:prstGeom>
        </p:spPr>
        <p:txBody>
          <a:bodyPr wrap="square">
            <a:spAutoFit/>
          </a:bodyPr>
          <a:lstStyle/>
          <a:p>
            <a:r>
              <a:rPr lang="ja-JP" altLang="en-US" dirty="0">
                <a:solidFill>
                  <a:srgbClr val="FF0000"/>
                </a:solidFill>
              </a:rPr>
              <a:t>必要事項を英語で入力し、「</a:t>
            </a:r>
            <a:r>
              <a:rPr lang="en-US" altLang="ja-JP" dirty="0">
                <a:solidFill>
                  <a:srgbClr val="FF0000"/>
                </a:solidFill>
              </a:rPr>
              <a:t>Start Application</a:t>
            </a:r>
            <a:r>
              <a:rPr lang="ja-JP" altLang="en-US" dirty="0">
                <a:solidFill>
                  <a:srgbClr val="FF0000"/>
                </a:solidFill>
              </a:rPr>
              <a:t>」をクリック</a:t>
            </a:r>
          </a:p>
        </p:txBody>
      </p:sp>
      <p:pic>
        <p:nvPicPr>
          <p:cNvPr id="8" name="図 7">
            <a:extLst>
              <a:ext uri="{FF2B5EF4-FFF2-40B4-BE49-F238E27FC236}">
                <a16:creationId xmlns:a16="http://schemas.microsoft.com/office/drawing/2014/main" id="{9235721A-DF20-44B9-AE11-67F37672EBEF}"/>
              </a:ext>
            </a:extLst>
          </p:cNvPr>
          <p:cNvPicPr>
            <a:picLocks noChangeAspect="1"/>
          </p:cNvPicPr>
          <p:nvPr/>
        </p:nvPicPr>
        <p:blipFill>
          <a:blip r:embed="rId3"/>
          <a:stretch>
            <a:fillRect/>
          </a:stretch>
        </p:blipFill>
        <p:spPr>
          <a:xfrm>
            <a:off x="641844" y="5295900"/>
            <a:ext cx="1933575" cy="1562100"/>
          </a:xfrm>
          <a:prstGeom prst="rect">
            <a:avLst/>
          </a:prstGeom>
        </p:spPr>
      </p:pic>
      <p:sp>
        <p:nvSpPr>
          <p:cNvPr id="16" name="テキスト ボックス 15">
            <a:extLst>
              <a:ext uri="{FF2B5EF4-FFF2-40B4-BE49-F238E27FC236}">
                <a16:creationId xmlns:a16="http://schemas.microsoft.com/office/drawing/2014/main" id="{2CE0C6D9-B2F9-477B-88DA-1C0A9061C82A}"/>
              </a:ext>
            </a:extLst>
          </p:cNvPr>
          <p:cNvSpPr txBox="1"/>
          <p:nvPr/>
        </p:nvSpPr>
        <p:spPr>
          <a:xfrm>
            <a:off x="2388851" y="5390463"/>
            <a:ext cx="5262979" cy="923330"/>
          </a:xfrm>
          <a:prstGeom prst="rect">
            <a:avLst/>
          </a:prstGeom>
          <a:noFill/>
        </p:spPr>
        <p:txBody>
          <a:bodyPr wrap="none" rtlCol="0">
            <a:spAutoFit/>
          </a:bodyPr>
          <a:lstStyle/>
          <a:p>
            <a:r>
              <a:rPr lang="ja-JP" altLang="en-US" dirty="0">
                <a:solidFill>
                  <a:srgbClr val="FF0000"/>
                </a:solidFill>
              </a:rPr>
              <a:t>入学を希望するプログラムを選択してください。</a:t>
            </a:r>
            <a:br>
              <a:rPr lang="en-US" altLang="ja-JP" dirty="0">
                <a:solidFill>
                  <a:srgbClr val="FF0000"/>
                </a:solidFill>
              </a:rPr>
            </a:br>
            <a:endParaRPr lang="ja-JP" altLang="en-US" dirty="0">
              <a:solidFill>
                <a:srgbClr val="FF0000"/>
              </a:solidFill>
            </a:endParaRPr>
          </a:p>
          <a:p>
            <a:endParaRPr kumimoji="1" lang="ja-JP" altLang="en-US" dirty="0">
              <a:solidFill>
                <a:srgbClr val="FF0000"/>
              </a:solidFill>
            </a:endParaRPr>
          </a:p>
        </p:txBody>
      </p:sp>
      <p:sp>
        <p:nvSpPr>
          <p:cNvPr id="17" name="テキスト ボックス 16">
            <a:extLst>
              <a:ext uri="{FF2B5EF4-FFF2-40B4-BE49-F238E27FC236}">
                <a16:creationId xmlns:a16="http://schemas.microsoft.com/office/drawing/2014/main" id="{233DA8F2-1534-4F6F-A45E-36FE1147DF1D}"/>
              </a:ext>
            </a:extLst>
          </p:cNvPr>
          <p:cNvSpPr txBox="1"/>
          <p:nvPr/>
        </p:nvSpPr>
        <p:spPr>
          <a:xfrm>
            <a:off x="2388851" y="5969788"/>
            <a:ext cx="3877985" cy="369332"/>
          </a:xfrm>
          <a:prstGeom prst="rect">
            <a:avLst/>
          </a:prstGeom>
          <a:noFill/>
        </p:spPr>
        <p:txBody>
          <a:bodyPr wrap="none" rtlCol="0">
            <a:spAutoFit/>
          </a:bodyPr>
          <a:lstStyle/>
          <a:p>
            <a:r>
              <a:rPr lang="ja-JP" altLang="en-US" dirty="0">
                <a:solidFill>
                  <a:srgbClr val="FF0000"/>
                </a:solidFill>
              </a:rPr>
              <a:t>入学希望時期を選択してください。</a:t>
            </a:r>
            <a:endParaRPr kumimoji="1" lang="ja-JP" altLang="en-US" dirty="0">
              <a:solidFill>
                <a:srgbClr val="FF0000"/>
              </a:solidFill>
            </a:endParaRPr>
          </a:p>
        </p:txBody>
      </p:sp>
      <p:sp>
        <p:nvSpPr>
          <p:cNvPr id="15" name="正方形/長方形 14">
            <a:extLst>
              <a:ext uri="{FF2B5EF4-FFF2-40B4-BE49-F238E27FC236}">
                <a16:creationId xmlns:a16="http://schemas.microsoft.com/office/drawing/2014/main" id="{B7086C58-03EC-48AC-A6CA-E76D279A176F}"/>
              </a:ext>
            </a:extLst>
          </p:cNvPr>
          <p:cNvSpPr/>
          <p:nvPr/>
        </p:nvSpPr>
        <p:spPr>
          <a:xfrm>
            <a:off x="546731" y="6430459"/>
            <a:ext cx="1308702" cy="41944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66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CA84DA6-4C5E-4D90-8E54-F7A436F04229}"/>
              </a:ext>
            </a:extLst>
          </p:cNvPr>
          <p:cNvPicPr>
            <a:picLocks noChangeAspect="1"/>
          </p:cNvPicPr>
          <p:nvPr/>
        </p:nvPicPr>
        <p:blipFill>
          <a:blip r:embed="rId2"/>
          <a:stretch>
            <a:fillRect/>
          </a:stretch>
        </p:blipFill>
        <p:spPr>
          <a:xfrm>
            <a:off x="704544" y="507621"/>
            <a:ext cx="7762875" cy="3409950"/>
          </a:xfrm>
          <a:prstGeom prst="rect">
            <a:avLst/>
          </a:prstGeom>
          <a:ln>
            <a:solidFill>
              <a:schemeClr val="tx1"/>
            </a:solidFill>
          </a:ln>
        </p:spPr>
      </p:pic>
      <p:pic>
        <p:nvPicPr>
          <p:cNvPr id="5" name="図 4">
            <a:extLst>
              <a:ext uri="{FF2B5EF4-FFF2-40B4-BE49-F238E27FC236}">
                <a16:creationId xmlns:a16="http://schemas.microsoft.com/office/drawing/2014/main" id="{95EAB301-30E9-40DF-82A1-6C1ECBD3091B}"/>
              </a:ext>
            </a:extLst>
          </p:cNvPr>
          <p:cNvPicPr>
            <a:picLocks noChangeAspect="1"/>
          </p:cNvPicPr>
          <p:nvPr/>
        </p:nvPicPr>
        <p:blipFill>
          <a:blip r:embed="rId3"/>
          <a:stretch>
            <a:fillRect/>
          </a:stretch>
        </p:blipFill>
        <p:spPr>
          <a:xfrm>
            <a:off x="2341587" y="4117328"/>
            <a:ext cx="7172325" cy="2438400"/>
          </a:xfrm>
          <a:prstGeom prst="rect">
            <a:avLst/>
          </a:prstGeom>
        </p:spPr>
      </p:pic>
      <p:sp>
        <p:nvSpPr>
          <p:cNvPr id="6" name="正方形/長方形 5">
            <a:extLst>
              <a:ext uri="{FF2B5EF4-FFF2-40B4-BE49-F238E27FC236}">
                <a16:creationId xmlns:a16="http://schemas.microsoft.com/office/drawing/2014/main" id="{7BD8271D-729A-4446-87B5-5A6E629B8EA9}"/>
              </a:ext>
            </a:extLst>
          </p:cNvPr>
          <p:cNvSpPr/>
          <p:nvPr/>
        </p:nvSpPr>
        <p:spPr>
          <a:xfrm>
            <a:off x="1142649" y="1543574"/>
            <a:ext cx="1837189" cy="151002"/>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9749BCD4-621A-4619-A070-C5CB4F2AB9B5}"/>
              </a:ext>
            </a:extLst>
          </p:cNvPr>
          <p:cNvSpPr/>
          <p:nvPr/>
        </p:nvSpPr>
        <p:spPr>
          <a:xfrm>
            <a:off x="6023295" y="2870519"/>
            <a:ext cx="1837189" cy="19985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5FB6D4A-744B-4E10-B2F7-B17AF9F8003E}"/>
              </a:ext>
            </a:extLst>
          </p:cNvPr>
          <p:cNvSpPr/>
          <p:nvPr/>
        </p:nvSpPr>
        <p:spPr>
          <a:xfrm>
            <a:off x="5177405" y="2891319"/>
            <a:ext cx="918595" cy="179051"/>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D47C16A-25A5-4D3C-A19D-F3A9BBB7853A}"/>
              </a:ext>
            </a:extLst>
          </p:cNvPr>
          <p:cNvSpPr/>
          <p:nvPr/>
        </p:nvSpPr>
        <p:spPr>
          <a:xfrm>
            <a:off x="782272" y="3119219"/>
            <a:ext cx="4395133" cy="179051"/>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6BCFB9BD-3100-4F0B-8D08-BAF2FEF0B263}"/>
              </a:ext>
            </a:extLst>
          </p:cNvPr>
          <p:cNvSpPr/>
          <p:nvPr/>
        </p:nvSpPr>
        <p:spPr>
          <a:xfrm>
            <a:off x="2894380" y="5314426"/>
            <a:ext cx="1837189" cy="151002"/>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DC78F4B-5A25-4F35-A0CA-E9B36B053867}"/>
              </a:ext>
            </a:extLst>
          </p:cNvPr>
          <p:cNvSpPr txBox="1"/>
          <p:nvPr/>
        </p:nvSpPr>
        <p:spPr>
          <a:xfrm>
            <a:off x="8564209" y="403220"/>
            <a:ext cx="3789820" cy="369332"/>
          </a:xfrm>
          <a:prstGeom prst="rect">
            <a:avLst/>
          </a:prstGeom>
          <a:noFill/>
        </p:spPr>
        <p:txBody>
          <a:bodyPr wrap="none" rtlCol="0">
            <a:spAutoFit/>
          </a:bodyPr>
          <a:lstStyle/>
          <a:p>
            <a:r>
              <a:rPr kumimoji="1" lang="en-US" altLang="ja-JP" dirty="0">
                <a:solidFill>
                  <a:srgbClr val="FF0000"/>
                </a:solidFill>
              </a:rPr>
              <a:t>E</a:t>
            </a:r>
            <a:r>
              <a:rPr kumimoji="1" lang="ja-JP" altLang="en-US" dirty="0">
                <a:solidFill>
                  <a:srgbClr val="FF0000"/>
                </a:solidFill>
              </a:rPr>
              <a:t>メールが２通届いたことを確認。</a:t>
            </a:r>
            <a:endParaRPr kumimoji="1" lang="en-US" altLang="ja-JP" dirty="0">
              <a:solidFill>
                <a:srgbClr val="FF0000"/>
              </a:solidFill>
            </a:endParaRPr>
          </a:p>
        </p:txBody>
      </p:sp>
      <p:sp>
        <p:nvSpPr>
          <p:cNvPr id="14" name="テキスト ボックス 13">
            <a:extLst>
              <a:ext uri="{FF2B5EF4-FFF2-40B4-BE49-F238E27FC236}">
                <a16:creationId xmlns:a16="http://schemas.microsoft.com/office/drawing/2014/main" id="{4793B901-BB8B-4861-89B9-72566BD4C208}"/>
              </a:ext>
            </a:extLst>
          </p:cNvPr>
          <p:cNvSpPr txBox="1"/>
          <p:nvPr/>
        </p:nvSpPr>
        <p:spPr>
          <a:xfrm>
            <a:off x="6320195" y="2050300"/>
            <a:ext cx="5405647" cy="923330"/>
          </a:xfrm>
          <a:prstGeom prst="rect">
            <a:avLst/>
          </a:prstGeom>
          <a:noFill/>
        </p:spPr>
        <p:txBody>
          <a:bodyPr wrap="none" rtlCol="0">
            <a:spAutoFit/>
          </a:bodyPr>
          <a:lstStyle/>
          <a:p>
            <a:r>
              <a:rPr lang="ja-JP" altLang="en-US" dirty="0">
                <a:solidFill>
                  <a:srgbClr val="FF0000"/>
                </a:solidFill>
              </a:rPr>
              <a:t>１通目：</a:t>
            </a:r>
            <a:r>
              <a:rPr lang="en-US" altLang="ja-JP" dirty="0">
                <a:solidFill>
                  <a:srgbClr val="FF0000"/>
                </a:solidFill>
              </a:rPr>
              <a:t>Email</a:t>
            </a:r>
            <a:r>
              <a:rPr lang="ja-JP" altLang="en-US" dirty="0">
                <a:solidFill>
                  <a:srgbClr val="FF0000"/>
                </a:solidFill>
              </a:rPr>
              <a:t> </a:t>
            </a:r>
            <a:r>
              <a:rPr lang="en-US" altLang="ja-JP" dirty="0">
                <a:solidFill>
                  <a:srgbClr val="FF0000"/>
                </a:solidFill>
              </a:rPr>
              <a:t>Verification</a:t>
            </a:r>
          </a:p>
          <a:p>
            <a:endParaRPr kumimoji="1" lang="en-US" altLang="ja-JP" dirty="0">
              <a:solidFill>
                <a:srgbClr val="FF0000"/>
              </a:solidFill>
            </a:endParaRPr>
          </a:p>
          <a:p>
            <a:r>
              <a:rPr kumimoji="1" lang="en-US" altLang="ja-JP" dirty="0">
                <a:solidFill>
                  <a:srgbClr val="FF0000"/>
                </a:solidFill>
              </a:rPr>
              <a:t>URL</a:t>
            </a:r>
            <a:r>
              <a:rPr kumimoji="1" lang="ja-JP" altLang="en-US" dirty="0">
                <a:solidFill>
                  <a:srgbClr val="FF0000"/>
                </a:solidFill>
              </a:rPr>
              <a:t>をクリックすると</a:t>
            </a:r>
            <a:r>
              <a:rPr kumimoji="1" lang="en-US" altLang="ja-JP" dirty="0">
                <a:solidFill>
                  <a:srgbClr val="FF0000"/>
                </a:solidFill>
              </a:rPr>
              <a:t>E</a:t>
            </a:r>
            <a:r>
              <a:rPr kumimoji="1" lang="ja-JP" altLang="en-US" dirty="0">
                <a:solidFill>
                  <a:srgbClr val="FF0000"/>
                </a:solidFill>
              </a:rPr>
              <a:t>メール認証画面が開きます</a:t>
            </a:r>
          </a:p>
        </p:txBody>
      </p:sp>
      <p:sp>
        <p:nvSpPr>
          <p:cNvPr id="15" name="矢印: 下 14">
            <a:extLst>
              <a:ext uri="{FF2B5EF4-FFF2-40B4-BE49-F238E27FC236}">
                <a16:creationId xmlns:a16="http://schemas.microsoft.com/office/drawing/2014/main" id="{7B79FF49-0BBD-4F11-8FA8-C2017BF78D52}"/>
              </a:ext>
            </a:extLst>
          </p:cNvPr>
          <p:cNvSpPr/>
          <p:nvPr/>
        </p:nvSpPr>
        <p:spPr>
          <a:xfrm>
            <a:off x="5177404" y="3757910"/>
            <a:ext cx="918595" cy="471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11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E901F94-73CB-435E-BA46-1257C326A9D7}"/>
              </a:ext>
            </a:extLst>
          </p:cNvPr>
          <p:cNvSpPr txBox="1"/>
          <p:nvPr/>
        </p:nvSpPr>
        <p:spPr>
          <a:xfrm>
            <a:off x="6362925" y="298412"/>
            <a:ext cx="5032147" cy="646331"/>
          </a:xfrm>
          <a:prstGeom prst="rect">
            <a:avLst/>
          </a:prstGeom>
          <a:noFill/>
        </p:spPr>
        <p:txBody>
          <a:bodyPr wrap="none" rtlCol="0">
            <a:spAutoFit/>
          </a:bodyPr>
          <a:lstStyle/>
          <a:p>
            <a:r>
              <a:rPr lang="ja-JP" altLang="en-US" dirty="0">
                <a:solidFill>
                  <a:srgbClr val="FF0000"/>
                </a:solidFill>
              </a:rPr>
              <a:t>２通目：出願用</a:t>
            </a:r>
            <a:r>
              <a:rPr lang="en-US" altLang="ja-JP" dirty="0">
                <a:solidFill>
                  <a:srgbClr val="FF0000"/>
                </a:solidFill>
              </a:rPr>
              <a:t>URL</a:t>
            </a:r>
          </a:p>
          <a:p>
            <a:r>
              <a:rPr kumimoji="1" lang="en-US" altLang="ja-JP" dirty="0">
                <a:solidFill>
                  <a:srgbClr val="FF0000"/>
                </a:solidFill>
              </a:rPr>
              <a:t>URL</a:t>
            </a:r>
            <a:r>
              <a:rPr kumimoji="1" lang="ja-JP" altLang="en-US" dirty="0">
                <a:solidFill>
                  <a:srgbClr val="FF0000"/>
                </a:solidFill>
              </a:rPr>
              <a:t>をクリックすると願書入力画面が開きます</a:t>
            </a:r>
          </a:p>
        </p:txBody>
      </p:sp>
      <p:pic>
        <p:nvPicPr>
          <p:cNvPr id="5" name="図 4">
            <a:extLst>
              <a:ext uri="{FF2B5EF4-FFF2-40B4-BE49-F238E27FC236}">
                <a16:creationId xmlns:a16="http://schemas.microsoft.com/office/drawing/2014/main" id="{B9D9C2D9-AE60-4A8D-82AD-AD0E862310D1}"/>
              </a:ext>
            </a:extLst>
          </p:cNvPr>
          <p:cNvPicPr>
            <a:picLocks noChangeAspect="1"/>
          </p:cNvPicPr>
          <p:nvPr/>
        </p:nvPicPr>
        <p:blipFill>
          <a:blip r:embed="rId2"/>
          <a:stretch>
            <a:fillRect/>
          </a:stretch>
        </p:blipFill>
        <p:spPr>
          <a:xfrm>
            <a:off x="615114" y="1213196"/>
            <a:ext cx="8467725" cy="3371850"/>
          </a:xfrm>
          <a:prstGeom prst="rect">
            <a:avLst/>
          </a:prstGeom>
          <a:ln>
            <a:solidFill>
              <a:schemeClr val="tx1"/>
            </a:solidFill>
          </a:ln>
        </p:spPr>
      </p:pic>
      <p:sp>
        <p:nvSpPr>
          <p:cNvPr id="6" name="正方形/長方形 5">
            <a:extLst>
              <a:ext uri="{FF2B5EF4-FFF2-40B4-BE49-F238E27FC236}">
                <a16:creationId xmlns:a16="http://schemas.microsoft.com/office/drawing/2014/main" id="{2CA9EE49-1B43-4CEE-A698-26124D8804E4}"/>
              </a:ext>
            </a:extLst>
          </p:cNvPr>
          <p:cNvSpPr/>
          <p:nvPr/>
        </p:nvSpPr>
        <p:spPr>
          <a:xfrm>
            <a:off x="1125871" y="2223082"/>
            <a:ext cx="1837189" cy="151002"/>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61136C3-640D-4655-BCFB-2FA72C335C21}"/>
              </a:ext>
            </a:extLst>
          </p:cNvPr>
          <p:cNvSpPr txBox="1"/>
          <p:nvPr/>
        </p:nvSpPr>
        <p:spPr>
          <a:xfrm>
            <a:off x="1171277" y="4948601"/>
            <a:ext cx="10383296" cy="646331"/>
          </a:xfrm>
          <a:prstGeom prst="rect">
            <a:avLst/>
          </a:prstGeom>
          <a:solidFill>
            <a:srgbClr val="FFC000"/>
          </a:solidFill>
        </p:spPr>
        <p:txBody>
          <a:bodyPr wrap="square" rtlCol="0">
            <a:spAutoFit/>
          </a:bodyPr>
          <a:lstStyle/>
          <a:p>
            <a:r>
              <a:rPr kumimoji="1" lang="ja-JP" altLang="en-US" dirty="0"/>
              <a:t>入力した内容は自動保存されます。</a:t>
            </a:r>
            <a:endParaRPr kumimoji="1" lang="en-US" altLang="ja-JP" dirty="0"/>
          </a:p>
          <a:p>
            <a:r>
              <a:rPr lang="ja-JP" altLang="en-US" dirty="0"/>
              <a:t>一度入力を中止し再開する場合は、こちらのリンクから入り、続きをご入力ください。</a:t>
            </a:r>
            <a:endParaRPr kumimoji="1" lang="ja-JP" altLang="en-US" dirty="0"/>
          </a:p>
        </p:txBody>
      </p:sp>
    </p:spTree>
    <p:extLst>
      <p:ext uri="{BB962C8B-B14F-4D97-AF65-F5344CB8AC3E}">
        <p14:creationId xmlns:p14="http://schemas.microsoft.com/office/powerpoint/2010/main" val="232437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88E3477-EBE7-4FA0-AA34-4EEEDE4DD58F}"/>
              </a:ext>
            </a:extLst>
          </p:cNvPr>
          <p:cNvPicPr>
            <a:picLocks noChangeAspect="1"/>
          </p:cNvPicPr>
          <p:nvPr/>
        </p:nvPicPr>
        <p:blipFill>
          <a:blip r:embed="rId2"/>
          <a:stretch>
            <a:fillRect/>
          </a:stretch>
        </p:blipFill>
        <p:spPr>
          <a:xfrm>
            <a:off x="2012040" y="256162"/>
            <a:ext cx="7753397" cy="5845750"/>
          </a:xfrm>
          <a:prstGeom prst="rect">
            <a:avLst/>
          </a:prstGeom>
        </p:spPr>
      </p:pic>
      <p:sp>
        <p:nvSpPr>
          <p:cNvPr id="10" name="正方形/長方形 9">
            <a:extLst>
              <a:ext uri="{FF2B5EF4-FFF2-40B4-BE49-F238E27FC236}">
                <a16:creationId xmlns:a16="http://schemas.microsoft.com/office/drawing/2014/main" id="{03FDEFD2-6DA7-4913-99C8-389020A0A30F}"/>
              </a:ext>
            </a:extLst>
          </p:cNvPr>
          <p:cNvSpPr/>
          <p:nvPr/>
        </p:nvSpPr>
        <p:spPr>
          <a:xfrm>
            <a:off x="6860099" y="3429000"/>
            <a:ext cx="1837189" cy="10255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52305A0-2958-466E-8D83-62C5A009FA8C}"/>
              </a:ext>
            </a:extLst>
          </p:cNvPr>
          <p:cNvSpPr txBox="1"/>
          <p:nvPr/>
        </p:nvSpPr>
        <p:spPr>
          <a:xfrm>
            <a:off x="6860099" y="858638"/>
            <a:ext cx="4596130" cy="1477328"/>
          </a:xfrm>
          <a:prstGeom prst="rect">
            <a:avLst/>
          </a:prstGeom>
          <a:noFill/>
        </p:spPr>
        <p:txBody>
          <a:bodyPr wrap="none" rtlCol="0">
            <a:spAutoFit/>
          </a:bodyPr>
          <a:lstStyle/>
          <a:p>
            <a:r>
              <a:rPr kumimoji="1" lang="ja-JP" altLang="en-US" dirty="0">
                <a:solidFill>
                  <a:srgbClr val="FF0000"/>
                </a:solidFill>
              </a:rPr>
              <a:t>願書入力画面</a:t>
            </a:r>
            <a:endParaRPr kumimoji="1" lang="en-US" altLang="ja-JP" dirty="0">
              <a:solidFill>
                <a:srgbClr val="FF0000"/>
              </a:solidFill>
            </a:endParaRPr>
          </a:p>
          <a:p>
            <a:r>
              <a:rPr lang="en-US" altLang="ja-JP" dirty="0">
                <a:solidFill>
                  <a:srgbClr val="FF0000"/>
                </a:solidFill>
              </a:rPr>
              <a:t>※</a:t>
            </a:r>
            <a:r>
              <a:rPr lang="ja-JP" altLang="en-US" dirty="0">
                <a:solidFill>
                  <a:srgbClr val="FF0000"/>
                </a:solidFill>
              </a:rPr>
              <a:t>ブラウザは</a:t>
            </a:r>
            <a:r>
              <a:rPr lang="en-US" altLang="ja-JP" dirty="0">
                <a:solidFill>
                  <a:srgbClr val="FF0000"/>
                </a:solidFill>
              </a:rPr>
              <a:t>Google Chrome</a:t>
            </a:r>
            <a:r>
              <a:rPr lang="ja-JP" altLang="en-US" dirty="0">
                <a:solidFill>
                  <a:srgbClr val="FF0000"/>
                </a:solidFill>
              </a:rPr>
              <a:t>を推奨します</a:t>
            </a:r>
          </a:p>
          <a:p>
            <a:endParaRPr kumimoji="1" lang="en-US" altLang="ja-JP" dirty="0">
              <a:solidFill>
                <a:srgbClr val="FF0000"/>
              </a:solidFill>
            </a:endParaRPr>
          </a:p>
          <a:p>
            <a:endParaRPr kumimoji="1" lang="en-US" altLang="ja-JP" dirty="0">
              <a:solidFill>
                <a:srgbClr val="FF0000"/>
              </a:solidFill>
            </a:endParaRPr>
          </a:p>
          <a:p>
            <a:endParaRPr kumimoji="1" lang="ja-JP" altLang="en-US" dirty="0">
              <a:solidFill>
                <a:srgbClr val="FF0000"/>
              </a:solidFill>
            </a:endParaRPr>
          </a:p>
        </p:txBody>
      </p:sp>
    </p:spTree>
    <p:extLst>
      <p:ext uri="{BB962C8B-B14F-4D97-AF65-F5344CB8AC3E}">
        <p14:creationId xmlns:p14="http://schemas.microsoft.com/office/powerpoint/2010/main" val="379224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E716B67-351F-4A7A-B1D4-93848494D5EC}"/>
              </a:ext>
            </a:extLst>
          </p:cNvPr>
          <p:cNvPicPr>
            <a:picLocks noChangeAspect="1"/>
          </p:cNvPicPr>
          <p:nvPr/>
        </p:nvPicPr>
        <p:blipFill>
          <a:blip r:embed="rId2"/>
          <a:stretch>
            <a:fillRect/>
          </a:stretch>
        </p:blipFill>
        <p:spPr>
          <a:xfrm>
            <a:off x="285225" y="72358"/>
            <a:ext cx="5101504" cy="6713283"/>
          </a:xfrm>
          <a:prstGeom prst="rect">
            <a:avLst/>
          </a:prstGeom>
        </p:spPr>
      </p:pic>
      <p:sp>
        <p:nvSpPr>
          <p:cNvPr id="6" name="テキスト ボックス 5">
            <a:extLst>
              <a:ext uri="{FF2B5EF4-FFF2-40B4-BE49-F238E27FC236}">
                <a16:creationId xmlns:a16="http://schemas.microsoft.com/office/drawing/2014/main" id="{CBFBE90B-C6FD-4481-9C20-185959604522}"/>
              </a:ext>
            </a:extLst>
          </p:cNvPr>
          <p:cNvSpPr txBox="1"/>
          <p:nvPr/>
        </p:nvSpPr>
        <p:spPr>
          <a:xfrm>
            <a:off x="6096000" y="416775"/>
            <a:ext cx="5510446" cy="2031325"/>
          </a:xfrm>
          <a:prstGeom prst="rect">
            <a:avLst/>
          </a:prstGeom>
          <a:noFill/>
        </p:spPr>
        <p:txBody>
          <a:bodyPr wrap="square" rtlCol="0">
            <a:spAutoFit/>
          </a:bodyPr>
          <a:lstStyle/>
          <a:p>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・「＊」は必須項目</a:t>
            </a:r>
            <a:endParaRPr lang="en-US" altLang="ja-JP" dirty="0">
              <a:solidFill>
                <a:srgbClr val="FF0000"/>
              </a:solidFill>
            </a:endParaRPr>
          </a:p>
          <a:p>
            <a:r>
              <a:rPr kumimoji="1" lang="ja-JP" altLang="en-US" dirty="0">
                <a:solidFill>
                  <a:srgbClr val="FF0000"/>
                </a:solidFill>
              </a:rPr>
              <a:t>・指定が無い限り全て「英語」で入力してください</a:t>
            </a:r>
            <a:r>
              <a:rPr lang="ja-JP" altLang="en-US" dirty="0">
                <a:solidFill>
                  <a:srgbClr val="FF0000"/>
                </a:solidFill>
              </a:rPr>
              <a:t>。</a:t>
            </a:r>
            <a:br>
              <a:rPr kumimoji="1" lang="en-US" altLang="ja-JP" dirty="0">
                <a:solidFill>
                  <a:srgbClr val="FF0000"/>
                </a:solidFill>
              </a:rPr>
            </a:br>
            <a:r>
              <a:rPr kumimoji="1" lang="ja-JP" altLang="en-US" dirty="0">
                <a:solidFill>
                  <a:srgbClr val="FF0000"/>
                </a:solidFill>
              </a:rPr>
              <a:t>・</a:t>
            </a:r>
            <a:r>
              <a:rPr lang="ja-JP" altLang="en-US" dirty="0">
                <a:solidFill>
                  <a:srgbClr val="FF0000"/>
                </a:solidFill>
              </a:rPr>
              <a:t>入力はすべてローマ字半角</a:t>
            </a:r>
          </a:p>
          <a:p>
            <a:r>
              <a:rPr lang="ja-JP" altLang="en-US" dirty="0">
                <a:solidFill>
                  <a:srgbClr val="FF0000"/>
                </a:solidFill>
              </a:rPr>
              <a:t>・名前は必ずパスポートと同じスペルで記入してく　　</a:t>
            </a:r>
            <a:endParaRPr lang="en-US" altLang="ja-JP" dirty="0">
              <a:solidFill>
                <a:srgbClr val="FF0000"/>
              </a:solidFill>
            </a:endParaRPr>
          </a:p>
          <a:p>
            <a:r>
              <a:rPr lang="ja-JP" altLang="en-US" dirty="0">
                <a:solidFill>
                  <a:srgbClr val="FF0000"/>
                </a:solidFill>
              </a:rPr>
              <a:t>　ださい。</a:t>
            </a:r>
          </a:p>
        </p:txBody>
      </p:sp>
      <p:sp>
        <p:nvSpPr>
          <p:cNvPr id="7" name="テキスト ボックス 6">
            <a:extLst>
              <a:ext uri="{FF2B5EF4-FFF2-40B4-BE49-F238E27FC236}">
                <a16:creationId xmlns:a16="http://schemas.microsoft.com/office/drawing/2014/main" id="{00CAA141-7706-4910-BEA6-58C442480261}"/>
              </a:ext>
            </a:extLst>
          </p:cNvPr>
          <p:cNvSpPr txBox="1"/>
          <p:nvPr/>
        </p:nvSpPr>
        <p:spPr>
          <a:xfrm>
            <a:off x="1644246" y="900221"/>
            <a:ext cx="692090" cy="261610"/>
          </a:xfrm>
          <a:prstGeom prst="rect">
            <a:avLst/>
          </a:prstGeom>
          <a:noFill/>
        </p:spPr>
        <p:txBody>
          <a:bodyPr wrap="square" rtlCol="0">
            <a:spAutoFit/>
          </a:bodyPr>
          <a:lstStyle/>
          <a:p>
            <a:r>
              <a:rPr lang="ja-JP" altLang="en-US" sz="1100" dirty="0">
                <a:solidFill>
                  <a:srgbClr val="FF0000"/>
                </a:solidFill>
              </a:rPr>
              <a:t>姓</a:t>
            </a:r>
            <a:endParaRPr kumimoji="1" lang="ja-JP" altLang="en-US" sz="1100" dirty="0">
              <a:solidFill>
                <a:srgbClr val="FF0000"/>
              </a:solidFill>
            </a:endParaRPr>
          </a:p>
        </p:txBody>
      </p:sp>
      <p:sp>
        <p:nvSpPr>
          <p:cNvPr id="8" name="テキスト ボックス 7">
            <a:extLst>
              <a:ext uri="{FF2B5EF4-FFF2-40B4-BE49-F238E27FC236}">
                <a16:creationId xmlns:a16="http://schemas.microsoft.com/office/drawing/2014/main" id="{7D466500-68B1-42F6-A646-3960824137E1}"/>
              </a:ext>
            </a:extLst>
          </p:cNvPr>
          <p:cNvSpPr txBox="1"/>
          <p:nvPr/>
        </p:nvSpPr>
        <p:spPr>
          <a:xfrm>
            <a:off x="1644246" y="1766500"/>
            <a:ext cx="692090" cy="261610"/>
          </a:xfrm>
          <a:prstGeom prst="rect">
            <a:avLst/>
          </a:prstGeom>
          <a:noFill/>
        </p:spPr>
        <p:txBody>
          <a:bodyPr wrap="square" rtlCol="0">
            <a:spAutoFit/>
          </a:bodyPr>
          <a:lstStyle/>
          <a:p>
            <a:r>
              <a:rPr lang="ja-JP" altLang="en-US" sz="1100" dirty="0">
                <a:solidFill>
                  <a:srgbClr val="FF0000"/>
                </a:solidFill>
              </a:rPr>
              <a:t>名</a:t>
            </a:r>
            <a:endParaRPr kumimoji="1" lang="ja-JP" altLang="en-US" sz="1100" dirty="0">
              <a:solidFill>
                <a:srgbClr val="FF0000"/>
              </a:solidFill>
            </a:endParaRPr>
          </a:p>
        </p:txBody>
      </p:sp>
      <p:sp>
        <p:nvSpPr>
          <p:cNvPr id="9" name="テキスト ボックス 8">
            <a:extLst>
              <a:ext uri="{FF2B5EF4-FFF2-40B4-BE49-F238E27FC236}">
                <a16:creationId xmlns:a16="http://schemas.microsoft.com/office/drawing/2014/main" id="{653C59E3-31DC-4302-9F21-2639E3CAD9CE}"/>
              </a:ext>
            </a:extLst>
          </p:cNvPr>
          <p:cNvSpPr txBox="1"/>
          <p:nvPr/>
        </p:nvSpPr>
        <p:spPr>
          <a:xfrm>
            <a:off x="1644246" y="2554909"/>
            <a:ext cx="3240946" cy="261610"/>
          </a:xfrm>
          <a:prstGeom prst="rect">
            <a:avLst/>
          </a:prstGeom>
          <a:noFill/>
        </p:spPr>
        <p:txBody>
          <a:bodyPr wrap="square" rtlCol="0">
            <a:spAutoFit/>
          </a:bodyPr>
          <a:lstStyle/>
          <a:p>
            <a:r>
              <a:rPr lang="ja-JP" altLang="en-US" sz="1100" dirty="0">
                <a:solidFill>
                  <a:srgbClr val="FF0000"/>
                </a:solidFill>
              </a:rPr>
              <a:t>ミドルネーム（該当者のみ）</a:t>
            </a:r>
            <a:endParaRPr kumimoji="1" lang="ja-JP" altLang="en-US" sz="1100" dirty="0">
              <a:solidFill>
                <a:srgbClr val="FF0000"/>
              </a:solidFill>
            </a:endParaRPr>
          </a:p>
        </p:txBody>
      </p:sp>
      <p:sp>
        <p:nvSpPr>
          <p:cNvPr id="10" name="テキスト ボックス 9">
            <a:extLst>
              <a:ext uri="{FF2B5EF4-FFF2-40B4-BE49-F238E27FC236}">
                <a16:creationId xmlns:a16="http://schemas.microsoft.com/office/drawing/2014/main" id="{9FD12A68-015C-4235-86B4-B68FA34EAF83}"/>
              </a:ext>
            </a:extLst>
          </p:cNvPr>
          <p:cNvSpPr txBox="1"/>
          <p:nvPr/>
        </p:nvSpPr>
        <p:spPr>
          <a:xfrm>
            <a:off x="2480346" y="3212513"/>
            <a:ext cx="3240946" cy="261610"/>
          </a:xfrm>
          <a:prstGeom prst="rect">
            <a:avLst/>
          </a:prstGeom>
          <a:noFill/>
        </p:spPr>
        <p:txBody>
          <a:bodyPr wrap="square" rtlCol="0">
            <a:spAutoFit/>
          </a:bodyPr>
          <a:lstStyle/>
          <a:p>
            <a:r>
              <a:rPr kumimoji="1" lang="ja-JP" altLang="en-US" sz="1100" dirty="0">
                <a:solidFill>
                  <a:srgbClr val="FF0000"/>
                </a:solidFill>
              </a:rPr>
              <a:t>漢字氏名</a:t>
            </a:r>
          </a:p>
        </p:txBody>
      </p:sp>
      <p:sp>
        <p:nvSpPr>
          <p:cNvPr id="12" name="テキスト ボックス 11">
            <a:extLst>
              <a:ext uri="{FF2B5EF4-FFF2-40B4-BE49-F238E27FC236}">
                <a16:creationId xmlns:a16="http://schemas.microsoft.com/office/drawing/2014/main" id="{C70DA7B8-12E0-464F-BCE8-CE00E59DC895}"/>
              </a:ext>
            </a:extLst>
          </p:cNvPr>
          <p:cNvSpPr txBox="1"/>
          <p:nvPr/>
        </p:nvSpPr>
        <p:spPr>
          <a:xfrm>
            <a:off x="1379136" y="6246755"/>
            <a:ext cx="4667074" cy="261610"/>
          </a:xfrm>
          <a:prstGeom prst="rect">
            <a:avLst/>
          </a:prstGeom>
          <a:noFill/>
        </p:spPr>
        <p:txBody>
          <a:bodyPr wrap="square" rtlCol="0">
            <a:spAutoFit/>
          </a:bodyPr>
          <a:lstStyle/>
          <a:p>
            <a:r>
              <a:rPr kumimoji="1" lang="ja-JP" altLang="en-US" sz="1100" dirty="0">
                <a:solidFill>
                  <a:srgbClr val="FF0000"/>
                </a:solidFill>
              </a:rPr>
              <a:t>生まれた都市</a:t>
            </a:r>
          </a:p>
        </p:txBody>
      </p:sp>
      <p:sp>
        <p:nvSpPr>
          <p:cNvPr id="13" name="テキスト ボックス 12">
            <a:extLst>
              <a:ext uri="{FF2B5EF4-FFF2-40B4-BE49-F238E27FC236}">
                <a16:creationId xmlns:a16="http://schemas.microsoft.com/office/drawing/2014/main" id="{F0F3B2D9-84EB-4838-AA9D-73EC1B70A3DF}"/>
              </a:ext>
            </a:extLst>
          </p:cNvPr>
          <p:cNvSpPr txBox="1"/>
          <p:nvPr/>
        </p:nvSpPr>
        <p:spPr>
          <a:xfrm>
            <a:off x="1490980" y="3906409"/>
            <a:ext cx="3240946" cy="261610"/>
          </a:xfrm>
          <a:prstGeom prst="rect">
            <a:avLst/>
          </a:prstGeom>
          <a:noFill/>
        </p:spPr>
        <p:txBody>
          <a:bodyPr wrap="square" rtlCol="0">
            <a:spAutoFit/>
          </a:bodyPr>
          <a:lstStyle/>
          <a:p>
            <a:r>
              <a:rPr lang="en-US" altLang="ja-JP" sz="1100" dirty="0">
                <a:solidFill>
                  <a:srgbClr val="FF0000"/>
                </a:solidFill>
              </a:rPr>
              <a:t>E</a:t>
            </a:r>
            <a:r>
              <a:rPr lang="ja-JP" altLang="en-US" sz="1100" dirty="0">
                <a:solidFill>
                  <a:srgbClr val="FF0000"/>
                </a:solidFill>
              </a:rPr>
              <a:t>メールアドレス</a:t>
            </a:r>
            <a:endParaRPr kumimoji="1" lang="ja-JP" altLang="en-US" sz="1100" dirty="0">
              <a:solidFill>
                <a:srgbClr val="FF0000"/>
              </a:solidFill>
            </a:endParaRPr>
          </a:p>
        </p:txBody>
      </p:sp>
      <p:sp>
        <p:nvSpPr>
          <p:cNvPr id="14" name="テキスト ボックス 13">
            <a:extLst>
              <a:ext uri="{FF2B5EF4-FFF2-40B4-BE49-F238E27FC236}">
                <a16:creationId xmlns:a16="http://schemas.microsoft.com/office/drawing/2014/main" id="{55C865D4-5C11-4380-A4E9-6D35DA82485E}"/>
              </a:ext>
            </a:extLst>
          </p:cNvPr>
          <p:cNvSpPr txBox="1"/>
          <p:nvPr/>
        </p:nvSpPr>
        <p:spPr>
          <a:xfrm>
            <a:off x="1349792" y="5713497"/>
            <a:ext cx="3240946" cy="261610"/>
          </a:xfrm>
          <a:prstGeom prst="rect">
            <a:avLst/>
          </a:prstGeom>
          <a:noFill/>
        </p:spPr>
        <p:txBody>
          <a:bodyPr wrap="square" rtlCol="0">
            <a:spAutoFit/>
          </a:bodyPr>
          <a:lstStyle/>
          <a:p>
            <a:r>
              <a:rPr lang="ja-JP" altLang="en-US" sz="1100" dirty="0">
                <a:solidFill>
                  <a:srgbClr val="FF0000"/>
                </a:solidFill>
              </a:rPr>
              <a:t>生年月日（月／日／年）</a:t>
            </a:r>
            <a:endParaRPr kumimoji="1" lang="ja-JP" altLang="en-US" sz="1100" dirty="0">
              <a:solidFill>
                <a:srgbClr val="FF0000"/>
              </a:solidFill>
            </a:endParaRPr>
          </a:p>
        </p:txBody>
      </p:sp>
      <p:sp>
        <p:nvSpPr>
          <p:cNvPr id="15" name="テキスト ボックス 14">
            <a:extLst>
              <a:ext uri="{FF2B5EF4-FFF2-40B4-BE49-F238E27FC236}">
                <a16:creationId xmlns:a16="http://schemas.microsoft.com/office/drawing/2014/main" id="{57C5BE57-F372-4202-85F7-86E35A4B1C42}"/>
              </a:ext>
            </a:extLst>
          </p:cNvPr>
          <p:cNvSpPr txBox="1"/>
          <p:nvPr/>
        </p:nvSpPr>
        <p:spPr>
          <a:xfrm>
            <a:off x="1990291" y="4557244"/>
            <a:ext cx="3240946" cy="430887"/>
          </a:xfrm>
          <a:prstGeom prst="rect">
            <a:avLst/>
          </a:prstGeom>
          <a:noFill/>
        </p:spPr>
        <p:txBody>
          <a:bodyPr wrap="square" rtlCol="0">
            <a:spAutoFit/>
          </a:bodyPr>
          <a:lstStyle/>
          <a:p>
            <a:r>
              <a:rPr kumimoji="1" lang="ja-JP" altLang="en-US" sz="1100" dirty="0">
                <a:solidFill>
                  <a:srgbClr val="FF0000"/>
                </a:solidFill>
              </a:rPr>
              <a:t>電話番号</a:t>
            </a:r>
            <a:endParaRPr kumimoji="1" lang="en-US" altLang="ja-JP" sz="1100" dirty="0">
              <a:solidFill>
                <a:srgbClr val="FF0000"/>
              </a:solidFill>
            </a:endParaRPr>
          </a:p>
          <a:p>
            <a:r>
              <a:rPr lang="en-US" altLang="ja-JP" sz="1100" dirty="0">
                <a:solidFill>
                  <a:srgbClr val="FF0000"/>
                </a:solidFill>
              </a:rPr>
              <a:t>※</a:t>
            </a:r>
            <a:r>
              <a:rPr lang="ja-JP" altLang="en-US" sz="1100" dirty="0">
                <a:solidFill>
                  <a:srgbClr val="FF0000"/>
                </a:solidFill>
              </a:rPr>
              <a:t>国番号「</a:t>
            </a:r>
            <a:r>
              <a:rPr lang="en-US" altLang="ja-JP" sz="1100" dirty="0">
                <a:solidFill>
                  <a:srgbClr val="FF0000"/>
                </a:solidFill>
              </a:rPr>
              <a:t>+81</a:t>
            </a:r>
            <a:r>
              <a:rPr lang="ja-JP" altLang="en-US" sz="1100" dirty="0">
                <a:solidFill>
                  <a:srgbClr val="FF0000"/>
                </a:solidFill>
              </a:rPr>
              <a:t>」から入力</a:t>
            </a:r>
            <a:endParaRPr kumimoji="1" lang="ja-JP" altLang="en-US" sz="1100" dirty="0">
              <a:solidFill>
                <a:srgbClr val="FF0000"/>
              </a:solidFill>
            </a:endParaRPr>
          </a:p>
        </p:txBody>
      </p:sp>
    </p:spTree>
    <p:extLst>
      <p:ext uri="{BB962C8B-B14F-4D97-AF65-F5344CB8AC3E}">
        <p14:creationId xmlns:p14="http://schemas.microsoft.com/office/powerpoint/2010/main" val="396343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846FABB-2142-4DA0-BF57-63C98D0EFE00}"/>
              </a:ext>
            </a:extLst>
          </p:cNvPr>
          <p:cNvPicPr>
            <a:picLocks noChangeAspect="1"/>
          </p:cNvPicPr>
          <p:nvPr/>
        </p:nvPicPr>
        <p:blipFill>
          <a:blip r:embed="rId2"/>
          <a:stretch>
            <a:fillRect/>
          </a:stretch>
        </p:blipFill>
        <p:spPr>
          <a:xfrm>
            <a:off x="6122672" y="106414"/>
            <a:ext cx="5872515" cy="4919295"/>
          </a:xfrm>
          <a:prstGeom prst="rect">
            <a:avLst/>
          </a:prstGeom>
        </p:spPr>
      </p:pic>
      <p:pic>
        <p:nvPicPr>
          <p:cNvPr id="4" name="図 3">
            <a:extLst>
              <a:ext uri="{FF2B5EF4-FFF2-40B4-BE49-F238E27FC236}">
                <a16:creationId xmlns:a16="http://schemas.microsoft.com/office/drawing/2014/main" id="{0A94DA16-C206-4954-9A96-482EA017831F}"/>
              </a:ext>
            </a:extLst>
          </p:cNvPr>
          <p:cNvPicPr>
            <a:picLocks noChangeAspect="1"/>
          </p:cNvPicPr>
          <p:nvPr/>
        </p:nvPicPr>
        <p:blipFill>
          <a:blip r:embed="rId3"/>
          <a:stretch>
            <a:fillRect/>
          </a:stretch>
        </p:blipFill>
        <p:spPr>
          <a:xfrm>
            <a:off x="159962" y="0"/>
            <a:ext cx="5909368" cy="6858000"/>
          </a:xfrm>
          <a:prstGeom prst="rect">
            <a:avLst/>
          </a:prstGeom>
        </p:spPr>
      </p:pic>
      <p:sp>
        <p:nvSpPr>
          <p:cNvPr id="9" name="テキスト ボックス 8">
            <a:extLst>
              <a:ext uri="{FF2B5EF4-FFF2-40B4-BE49-F238E27FC236}">
                <a16:creationId xmlns:a16="http://schemas.microsoft.com/office/drawing/2014/main" id="{C22C107F-548C-43A7-84D3-335B0D799B64}"/>
              </a:ext>
            </a:extLst>
          </p:cNvPr>
          <p:cNvSpPr txBox="1"/>
          <p:nvPr/>
        </p:nvSpPr>
        <p:spPr>
          <a:xfrm>
            <a:off x="1552022" y="60300"/>
            <a:ext cx="3240946" cy="261610"/>
          </a:xfrm>
          <a:prstGeom prst="rect">
            <a:avLst/>
          </a:prstGeom>
          <a:noFill/>
        </p:spPr>
        <p:txBody>
          <a:bodyPr wrap="square" rtlCol="0">
            <a:spAutoFit/>
          </a:bodyPr>
          <a:lstStyle/>
          <a:p>
            <a:r>
              <a:rPr lang="ja-JP" altLang="en-US" sz="1100" dirty="0">
                <a:solidFill>
                  <a:srgbClr val="FF0000"/>
                </a:solidFill>
              </a:rPr>
              <a:t>生まれた国</a:t>
            </a:r>
            <a:endParaRPr kumimoji="1" lang="ja-JP" altLang="en-US" sz="1100" dirty="0">
              <a:solidFill>
                <a:srgbClr val="FF0000"/>
              </a:solidFill>
            </a:endParaRPr>
          </a:p>
        </p:txBody>
      </p:sp>
      <p:sp>
        <p:nvSpPr>
          <p:cNvPr id="10" name="テキスト ボックス 9">
            <a:extLst>
              <a:ext uri="{FF2B5EF4-FFF2-40B4-BE49-F238E27FC236}">
                <a16:creationId xmlns:a16="http://schemas.microsoft.com/office/drawing/2014/main" id="{C8D5D38B-C995-408A-9CBA-0F1D9D7AAF71}"/>
              </a:ext>
            </a:extLst>
          </p:cNvPr>
          <p:cNvSpPr txBox="1"/>
          <p:nvPr/>
        </p:nvSpPr>
        <p:spPr>
          <a:xfrm>
            <a:off x="1041519" y="1617211"/>
            <a:ext cx="3240946" cy="261610"/>
          </a:xfrm>
          <a:prstGeom prst="rect">
            <a:avLst/>
          </a:prstGeom>
          <a:noFill/>
        </p:spPr>
        <p:txBody>
          <a:bodyPr wrap="square" rtlCol="0">
            <a:spAutoFit/>
          </a:bodyPr>
          <a:lstStyle/>
          <a:p>
            <a:r>
              <a:rPr kumimoji="1" lang="ja-JP" altLang="en-US" sz="1100" dirty="0">
                <a:solidFill>
                  <a:srgbClr val="FF0000"/>
                </a:solidFill>
              </a:rPr>
              <a:t>国籍</a:t>
            </a:r>
          </a:p>
        </p:txBody>
      </p:sp>
      <p:sp>
        <p:nvSpPr>
          <p:cNvPr id="11" name="テキスト ボックス 10">
            <a:extLst>
              <a:ext uri="{FF2B5EF4-FFF2-40B4-BE49-F238E27FC236}">
                <a16:creationId xmlns:a16="http://schemas.microsoft.com/office/drawing/2014/main" id="{748C4F44-47A8-40BC-BC54-454A987ECF3D}"/>
              </a:ext>
            </a:extLst>
          </p:cNvPr>
          <p:cNvSpPr txBox="1"/>
          <p:nvPr/>
        </p:nvSpPr>
        <p:spPr>
          <a:xfrm>
            <a:off x="839294" y="819754"/>
            <a:ext cx="3240946" cy="261610"/>
          </a:xfrm>
          <a:prstGeom prst="rect">
            <a:avLst/>
          </a:prstGeom>
          <a:noFill/>
        </p:spPr>
        <p:txBody>
          <a:bodyPr wrap="square" rtlCol="0">
            <a:spAutoFit/>
          </a:bodyPr>
          <a:lstStyle/>
          <a:p>
            <a:r>
              <a:rPr kumimoji="1" lang="ja-JP" altLang="en-US" sz="1100" dirty="0">
                <a:solidFill>
                  <a:srgbClr val="FF0000"/>
                </a:solidFill>
              </a:rPr>
              <a:t>性別</a:t>
            </a:r>
          </a:p>
        </p:txBody>
      </p:sp>
      <p:sp>
        <p:nvSpPr>
          <p:cNvPr id="12" name="テキスト ボックス 11">
            <a:extLst>
              <a:ext uri="{FF2B5EF4-FFF2-40B4-BE49-F238E27FC236}">
                <a16:creationId xmlns:a16="http://schemas.microsoft.com/office/drawing/2014/main" id="{8E547F6F-A9D9-43B6-B75E-2765B79156F4}"/>
              </a:ext>
            </a:extLst>
          </p:cNvPr>
          <p:cNvSpPr txBox="1"/>
          <p:nvPr/>
        </p:nvSpPr>
        <p:spPr>
          <a:xfrm>
            <a:off x="7671138" y="579461"/>
            <a:ext cx="3240946" cy="261610"/>
          </a:xfrm>
          <a:prstGeom prst="rect">
            <a:avLst/>
          </a:prstGeom>
          <a:noFill/>
        </p:spPr>
        <p:txBody>
          <a:bodyPr wrap="square" rtlCol="0">
            <a:spAutoFit/>
          </a:bodyPr>
          <a:lstStyle/>
          <a:p>
            <a:r>
              <a:rPr kumimoji="1" lang="ja-JP" altLang="en-US" sz="1100" dirty="0">
                <a:solidFill>
                  <a:srgbClr val="FF0000"/>
                </a:solidFill>
              </a:rPr>
              <a:t>入学希望時期（学期）</a:t>
            </a:r>
          </a:p>
        </p:txBody>
      </p:sp>
      <p:sp>
        <p:nvSpPr>
          <p:cNvPr id="13" name="テキスト ボックス 12">
            <a:extLst>
              <a:ext uri="{FF2B5EF4-FFF2-40B4-BE49-F238E27FC236}">
                <a16:creationId xmlns:a16="http://schemas.microsoft.com/office/drawing/2014/main" id="{5214EA7A-762A-4A55-A2F5-505A5888E46C}"/>
              </a:ext>
            </a:extLst>
          </p:cNvPr>
          <p:cNvSpPr txBox="1"/>
          <p:nvPr/>
        </p:nvSpPr>
        <p:spPr>
          <a:xfrm>
            <a:off x="7749949" y="1314118"/>
            <a:ext cx="3240946" cy="261610"/>
          </a:xfrm>
          <a:prstGeom prst="rect">
            <a:avLst/>
          </a:prstGeom>
          <a:noFill/>
        </p:spPr>
        <p:txBody>
          <a:bodyPr wrap="square" lIns="91440" tIns="45720" rIns="91440" bIns="45720" rtlCol="0" anchor="t">
            <a:spAutoFit/>
          </a:bodyPr>
          <a:lstStyle/>
          <a:p>
            <a:r>
              <a:rPr kumimoji="1" lang="ja-JP" altLang="en-US" sz="1100" dirty="0">
                <a:solidFill>
                  <a:srgbClr val="FF0000"/>
                </a:solidFill>
                <a:ea typeface="游ゴシック"/>
              </a:rPr>
              <a:t>入学希望時期（年</a:t>
            </a:r>
            <a:r>
              <a:rPr lang="ja-JP" altLang="en-US" sz="1100" dirty="0">
                <a:solidFill>
                  <a:srgbClr val="FF0000"/>
                </a:solidFill>
                <a:ea typeface="游ゴシック"/>
              </a:rPr>
              <a:t>)</a:t>
            </a:r>
            <a:endParaRPr lang="ja-JP" altLang="en-US" dirty="0">
              <a:solidFill>
                <a:srgbClr val="FF0000"/>
              </a:solidFill>
              <a:ea typeface="游ゴシック"/>
            </a:endParaRPr>
          </a:p>
        </p:txBody>
      </p:sp>
      <p:sp>
        <p:nvSpPr>
          <p:cNvPr id="14" name="テキスト ボックス 13">
            <a:extLst>
              <a:ext uri="{FF2B5EF4-FFF2-40B4-BE49-F238E27FC236}">
                <a16:creationId xmlns:a16="http://schemas.microsoft.com/office/drawing/2014/main" id="{9A3C0B9A-8B26-49D3-A26B-4F2D56539F14}"/>
              </a:ext>
            </a:extLst>
          </p:cNvPr>
          <p:cNvSpPr txBox="1"/>
          <p:nvPr/>
        </p:nvSpPr>
        <p:spPr>
          <a:xfrm>
            <a:off x="7868634" y="2129481"/>
            <a:ext cx="3240946" cy="261610"/>
          </a:xfrm>
          <a:prstGeom prst="rect">
            <a:avLst/>
          </a:prstGeom>
          <a:noFill/>
        </p:spPr>
        <p:txBody>
          <a:bodyPr wrap="square" rtlCol="0">
            <a:spAutoFit/>
          </a:bodyPr>
          <a:lstStyle/>
          <a:p>
            <a:r>
              <a:rPr lang="ja-JP" altLang="en-US" sz="1100" dirty="0">
                <a:solidFill>
                  <a:srgbClr val="FF0000"/>
                </a:solidFill>
              </a:rPr>
              <a:t>希望するプログラム</a:t>
            </a:r>
            <a:endParaRPr lang="en-US" altLang="ja-JP" sz="1100" dirty="0">
              <a:solidFill>
                <a:srgbClr val="FF0000"/>
              </a:solidFill>
            </a:endParaRPr>
          </a:p>
        </p:txBody>
      </p:sp>
      <p:sp>
        <p:nvSpPr>
          <p:cNvPr id="15" name="テキスト ボックス 14">
            <a:extLst>
              <a:ext uri="{FF2B5EF4-FFF2-40B4-BE49-F238E27FC236}">
                <a16:creationId xmlns:a16="http://schemas.microsoft.com/office/drawing/2014/main" id="{169BC449-5A88-4684-851A-C5287E38F336}"/>
              </a:ext>
            </a:extLst>
          </p:cNvPr>
          <p:cNvSpPr txBox="1"/>
          <p:nvPr/>
        </p:nvSpPr>
        <p:spPr>
          <a:xfrm>
            <a:off x="7749949" y="3066762"/>
            <a:ext cx="3240946" cy="261610"/>
          </a:xfrm>
          <a:prstGeom prst="rect">
            <a:avLst/>
          </a:prstGeom>
          <a:noFill/>
        </p:spPr>
        <p:txBody>
          <a:bodyPr wrap="square" rtlCol="0">
            <a:spAutoFit/>
          </a:bodyPr>
          <a:lstStyle/>
          <a:p>
            <a:r>
              <a:rPr kumimoji="1" lang="ja-JP" altLang="en-US" sz="1100" dirty="0">
                <a:solidFill>
                  <a:srgbClr val="FF0000"/>
                </a:solidFill>
              </a:rPr>
              <a:t>英語運用能力</a:t>
            </a:r>
          </a:p>
        </p:txBody>
      </p:sp>
      <p:sp>
        <p:nvSpPr>
          <p:cNvPr id="16" name="テキスト ボックス 15">
            <a:extLst>
              <a:ext uri="{FF2B5EF4-FFF2-40B4-BE49-F238E27FC236}">
                <a16:creationId xmlns:a16="http://schemas.microsoft.com/office/drawing/2014/main" id="{37FA5F5B-FCEB-43E6-AAF1-BBB73137629E}"/>
              </a:ext>
            </a:extLst>
          </p:cNvPr>
          <p:cNvSpPr txBox="1"/>
          <p:nvPr/>
        </p:nvSpPr>
        <p:spPr>
          <a:xfrm>
            <a:off x="8409516" y="4060536"/>
            <a:ext cx="3240946" cy="261610"/>
          </a:xfrm>
          <a:prstGeom prst="rect">
            <a:avLst/>
          </a:prstGeom>
          <a:noFill/>
        </p:spPr>
        <p:txBody>
          <a:bodyPr wrap="square" rtlCol="0">
            <a:spAutoFit/>
          </a:bodyPr>
          <a:lstStyle/>
          <a:p>
            <a:r>
              <a:rPr kumimoji="1" lang="ja-JP" altLang="en-US" sz="1100" dirty="0">
                <a:solidFill>
                  <a:srgbClr val="FF0000"/>
                </a:solidFill>
              </a:rPr>
              <a:t>母国語</a:t>
            </a:r>
          </a:p>
        </p:txBody>
      </p:sp>
      <p:sp>
        <p:nvSpPr>
          <p:cNvPr id="19" name="正方形/長方形 18">
            <a:extLst>
              <a:ext uri="{FF2B5EF4-FFF2-40B4-BE49-F238E27FC236}">
                <a16:creationId xmlns:a16="http://schemas.microsoft.com/office/drawing/2014/main" id="{318B9BB0-FAFE-48DF-BC56-B85D9BB0AD44}"/>
              </a:ext>
            </a:extLst>
          </p:cNvPr>
          <p:cNvSpPr/>
          <p:nvPr/>
        </p:nvSpPr>
        <p:spPr>
          <a:xfrm>
            <a:off x="6752544" y="2098545"/>
            <a:ext cx="1837189" cy="8873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E0034D64-C7E0-47FB-876B-BD87FCE320BC}"/>
              </a:ext>
            </a:extLst>
          </p:cNvPr>
          <p:cNvSpPr txBox="1"/>
          <p:nvPr/>
        </p:nvSpPr>
        <p:spPr>
          <a:xfrm>
            <a:off x="1886372" y="2566062"/>
            <a:ext cx="3240946" cy="446276"/>
          </a:xfrm>
          <a:prstGeom prst="rect">
            <a:avLst/>
          </a:prstGeom>
          <a:noFill/>
        </p:spPr>
        <p:txBody>
          <a:bodyPr wrap="square" rtlCol="0">
            <a:spAutoFit/>
          </a:bodyPr>
          <a:lstStyle/>
          <a:p>
            <a:r>
              <a:rPr lang="ja-JP" altLang="en-US" sz="1100" dirty="0">
                <a:solidFill>
                  <a:srgbClr val="FF0000"/>
                </a:solidFill>
              </a:rPr>
              <a:t>自宅住所</a:t>
            </a:r>
            <a:endParaRPr kumimoji="1" lang="en-US" altLang="ja-JP" sz="1100" dirty="0">
              <a:solidFill>
                <a:srgbClr val="FF0000"/>
              </a:solidFill>
            </a:endParaRPr>
          </a:p>
          <a:p>
            <a:endParaRPr kumimoji="1" lang="ja-JP" altLang="en-US" sz="1200" dirty="0">
              <a:solidFill>
                <a:srgbClr val="FF0000"/>
              </a:solidFill>
            </a:endParaRPr>
          </a:p>
        </p:txBody>
      </p:sp>
      <p:sp>
        <p:nvSpPr>
          <p:cNvPr id="22" name="テキスト ボックス 21">
            <a:extLst>
              <a:ext uri="{FF2B5EF4-FFF2-40B4-BE49-F238E27FC236}">
                <a16:creationId xmlns:a16="http://schemas.microsoft.com/office/drawing/2014/main" id="{F913F0D3-FC91-4ACF-AFD0-4356DB4435CA}"/>
              </a:ext>
            </a:extLst>
          </p:cNvPr>
          <p:cNvSpPr txBox="1"/>
          <p:nvPr/>
        </p:nvSpPr>
        <p:spPr>
          <a:xfrm>
            <a:off x="2909856" y="4122973"/>
            <a:ext cx="3240946" cy="446276"/>
          </a:xfrm>
          <a:prstGeom prst="rect">
            <a:avLst/>
          </a:prstGeom>
          <a:noFill/>
        </p:spPr>
        <p:txBody>
          <a:bodyPr wrap="square" rtlCol="0">
            <a:spAutoFit/>
          </a:bodyPr>
          <a:lstStyle/>
          <a:p>
            <a:r>
              <a:rPr lang="ja-JP" altLang="en-US" sz="1100" dirty="0">
                <a:solidFill>
                  <a:srgbClr val="FF0000"/>
                </a:solidFill>
              </a:rPr>
              <a:t>自宅住所（日本語）</a:t>
            </a:r>
            <a:endParaRPr kumimoji="1" lang="en-US" altLang="ja-JP" sz="1100" dirty="0">
              <a:solidFill>
                <a:srgbClr val="FF0000"/>
              </a:solidFill>
            </a:endParaRPr>
          </a:p>
          <a:p>
            <a:endParaRPr kumimoji="1" lang="ja-JP" altLang="en-US" sz="1200" dirty="0">
              <a:solidFill>
                <a:srgbClr val="FF0000"/>
              </a:solidFill>
            </a:endParaRPr>
          </a:p>
        </p:txBody>
      </p:sp>
      <p:sp>
        <p:nvSpPr>
          <p:cNvPr id="23" name="テキスト ボックス 22">
            <a:extLst>
              <a:ext uri="{FF2B5EF4-FFF2-40B4-BE49-F238E27FC236}">
                <a16:creationId xmlns:a16="http://schemas.microsoft.com/office/drawing/2014/main" id="{051360AF-A866-470C-98FC-C471DB5F5971}"/>
              </a:ext>
            </a:extLst>
          </p:cNvPr>
          <p:cNvSpPr txBox="1"/>
          <p:nvPr/>
        </p:nvSpPr>
        <p:spPr>
          <a:xfrm>
            <a:off x="1306651" y="5125685"/>
            <a:ext cx="3615989" cy="261610"/>
          </a:xfrm>
          <a:prstGeom prst="rect">
            <a:avLst/>
          </a:prstGeom>
          <a:noFill/>
        </p:spPr>
        <p:txBody>
          <a:bodyPr wrap="square" rtlCol="0">
            <a:spAutoFit/>
          </a:bodyPr>
          <a:lstStyle/>
          <a:p>
            <a:r>
              <a:rPr kumimoji="1" lang="ja-JP" altLang="en-US" sz="1100" dirty="0">
                <a:solidFill>
                  <a:srgbClr val="FF0000"/>
                </a:solidFill>
              </a:rPr>
              <a:t>郵送先（自宅住所と異なる場合）</a:t>
            </a:r>
          </a:p>
        </p:txBody>
      </p:sp>
    </p:spTree>
    <p:extLst>
      <p:ext uri="{BB962C8B-B14F-4D97-AF65-F5344CB8AC3E}">
        <p14:creationId xmlns:p14="http://schemas.microsoft.com/office/powerpoint/2010/main" val="741214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F007A14-4A68-40D6-9291-D981555B37E1}"/>
              </a:ext>
            </a:extLst>
          </p:cNvPr>
          <p:cNvPicPr>
            <a:picLocks noChangeAspect="1"/>
          </p:cNvPicPr>
          <p:nvPr/>
        </p:nvPicPr>
        <p:blipFill>
          <a:blip r:embed="rId2"/>
          <a:stretch>
            <a:fillRect/>
          </a:stretch>
        </p:blipFill>
        <p:spPr>
          <a:xfrm>
            <a:off x="223597" y="222571"/>
            <a:ext cx="5580871" cy="6153475"/>
          </a:xfrm>
          <a:prstGeom prst="rect">
            <a:avLst/>
          </a:prstGeom>
        </p:spPr>
      </p:pic>
      <p:sp>
        <p:nvSpPr>
          <p:cNvPr id="10" name="正方形/長方形 9">
            <a:extLst>
              <a:ext uri="{FF2B5EF4-FFF2-40B4-BE49-F238E27FC236}">
                <a16:creationId xmlns:a16="http://schemas.microsoft.com/office/drawing/2014/main" id="{539F80F9-0747-4BB3-90B0-0C7A30DBB85E}"/>
              </a:ext>
            </a:extLst>
          </p:cNvPr>
          <p:cNvSpPr/>
          <p:nvPr/>
        </p:nvSpPr>
        <p:spPr>
          <a:xfrm>
            <a:off x="804750" y="2836776"/>
            <a:ext cx="1837189" cy="8873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943C30F-02C7-4DB4-85E5-FDF64A1B4980}"/>
              </a:ext>
            </a:extLst>
          </p:cNvPr>
          <p:cNvSpPr txBox="1"/>
          <p:nvPr/>
        </p:nvSpPr>
        <p:spPr>
          <a:xfrm>
            <a:off x="1164050" y="772683"/>
            <a:ext cx="3240946" cy="261610"/>
          </a:xfrm>
          <a:prstGeom prst="rect">
            <a:avLst/>
          </a:prstGeom>
          <a:noFill/>
        </p:spPr>
        <p:txBody>
          <a:bodyPr wrap="square" rtlCol="0">
            <a:spAutoFit/>
          </a:bodyPr>
          <a:lstStyle/>
          <a:p>
            <a:r>
              <a:rPr lang="ja-JP" altLang="en-US" sz="1100" dirty="0">
                <a:solidFill>
                  <a:srgbClr val="FF0000"/>
                </a:solidFill>
              </a:rPr>
              <a:t>出身高校名</a:t>
            </a:r>
            <a:endParaRPr kumimoji="1" lang="ja-JP" altLang="en-US" sz="1100" dirty="0">
              <a:solidFill>
                <a:srgbClr val="FF0000"/>
              </a:solidFill>
            </a:endParaRPr>
          </a:p>
        </p:txBody>
      </p:sp>
      <p:sp>
        <p:nvSpPr>
          <p:cNvPr id="14" name="テキスト ボックス 13">
            <a:extLst>
              <a:ext uri="{FF2B5EF4-FFF2-40B4-BE49-F238E27FC236}">
                <a16:creationId xmlns:a16="http://schemas.microsoft.com/office/drawing/2014/main" id="{F5748DD2-6610-4FE2-A62A-B505417AE67C}"/>
              </a:ext>
            </a:extLst>
          </p:cNvPr>
          <p:cNvSpPr txBox="1"/>
          <p:nvPr/>
        </p:nvSpPr>
        <p:spPr>
          <a:xfrm>
            <a:off x="2141461" y="1769204"/>
            <a:ext cx="3240946" cy="261610"/>
          </a:xfrm>
          <a:prstGeom prst="rect">
            <a:avLst/>
          </a:prstGeom>
          <a:noFill/>
        </p:spPr>
        <p:txBody>
          <a:bodyPr wrap="square" rtlCol="0">
            <a:spAutoFit/>
          </a:bodyPr>
          <a:lstStyle/>
          <a:p>
            <a:r>
              <a:rPr lang="ja-JP" altLang="en-US" sz="1100" dirty="0">
                <a:solidFill>
                  <a:srgbClr val="FF0000"/>
                </a:solidFill>
              </a:rPr>
              <a:t>高校卒業（予定）日</a:t>
            </a:r>
            <a:endParaRPr kumimoji="1" lang="ja-JP" altLang="en-US" sz="1100" dirty="0">
              <a:solidFill>
                <a:srgbClr val="FF0000"/>
              </a:solidFill>
            </a:endParaRPr>
          </a:p>
        </p:txBody>
      </p:sp>
      <p:sp>
        <p:nvSpPr>
          <p:cNvPr id="15" name="テキスト ボックス 14">
            <a:extLst>
              <a:ext uri="{FF2B5EF4-FFF2-40B4-BE49-F238E27FC236}">
                <a16:creationId xmlns:a16="http://schemas.microsoft.com/office/drawing/2014/main" id="{1DB11CB6-1DAD-487C-8CA8-CAD3AFEB028C}"/>
              </a:ext>
            </a:extLst>
          </p:cNvPr>
          <p:cNvSpPr txBox="1"/>
          <p:nvPr/>
        </p:nvSpPr>
        <p:spPr>
          <a:xfrm>
            <a:off x="295359" y="3363937"/>
            <a:ext cx="5087048" cy="600164"/>
          </a:xfrm>
          <a:prstGeom prst="rect">
            <a:avLst/>
          </a:prstGeom>
          <a:noFill/>
        </p:spPr>
        <p:txBody>
          <a:bodyPr wrap="square" rtlCol="0">
            <a:spAutoFit/>
          </a:bodyPr>
          <a:lstStyle/>
          <a:p>
            <a:r>
              <a:rPr lang="ja-JP" altLang="en-US" sz="1100" dirty="0">
                <a:solidFill>
                  <a:srgbClr val="FF0000"/>
                </a:solidFill>
              </a:rPr>
              <a:t>・高校の英文成績証明書</a:t>
            </a:r>
            <a:r>
              <a:rPr lang="en-US" altLang="ja-JP" sz="1100" dirty="0">
                <a:solidFill>
                  <a:srgbClr val="FF0000"/>
                </a:solidFill>
              </a:rPr>
              <a:t>(3</a:t>
            </a:r>
            <a:r>
              <a:rPr lang="ja-JP" altLang="en-US" sz="1100" dirty="0">
                <a:solidFill>
                  <a:srgbClr val="FF0000"/>
                </a:solidFill>
              </a:rPr>
              <a:t>年間分の直近で発行できるもの</a:t>
            </a:r>
            <a:r>
              <a:rPr lang="en-US" altLang="ja-JP" sz="1100" dirty="0">
                <a:solidFill>
                  <a:srgbClr val="FF0000"/>
                </a:solidFill>
              </a:rPr>
              <a:t>)</a:t>
            </a:r>
            <a:r>
              <a:rPr lang="ja-JP" altLang="en-US" sz="1100" dirty="0">
                <a:solidFill>
                  <a:srgbClr val="FF0000"/>
                </a:solidFill>
              </a:rPr>
              <a:t>の</a:t>
            </a:r>
            <a:r>
              <a:rPr lang="en-US" altLang="ja-JP" sz="1100" dirty="0">
                <a:solidFill>
                  <a:srgbClr val="FF0000"/>
                </a:solidFill>
              </a:rPr>
              <a:t>JPEG</a:t>
            </a:r>
            <a:r>
              <a:rPr lang="ja-JP" altLang="en-US" sz="1100" dirty="0">
                <a:solidFill>
                  <a:srgbClr val="FF0000"/>
                </a:solidFill>
              </a:rPr>
              <a:t>もしくは</a:t>
            </a:r>
            <a:r>
              <a:rPr lang="en-US" altLang="ja-JP" sz="1100" dirty="0">
                <a:solidFill>
                  <a:srgbClr val="FF0000"/>
                </a:solidFill>
              </a:rPr>
              <a:t>PDF</a:t>
            </a:r>
            <a:r>
              <a:rPr lang="ja-JP" altLang="en-US" sz="1100" dirty="0">
                <a:solidFill>
                  <a:srgbClr val="FF0000"/>
                </a:solidFill>
              </a:rPr>
              <a:t>をアップロードしてください。</a:t>
            </a:r>
          </a:p>
          <a:p>
            <a:endParaRPr lang="en-US" altLang="ja-JP" sz="1100" dirty="0">
              <a:solidFill>
                <a:srgbClr val="FF0000"/>
              </a:solidFill>
            </a:endParaRPr>
          </a:p>
        </p:txBody>
      </p:sp>
      <p:pic>
        <p:nvPicPr>
          <p:cNvPr id="3" name="図 2">
            <a:extLst>
              <a:ext uri="{FF2B5EF4-FFF2-40B4-BE49-F238E27FC236}">
                <a16:creationId xmlns:a16="http://schemas.microsoft.com/office/drawing/2014/main" id="{47814E5A-CF95-4A8C-AEBC-30F8F510FC4E}"/>
              </a:ext>
            </a:extLst>
          </p:cNvPr>
          <p:cNvPicPr>
            <a:picLocks noChangeAspect="1"/>
          </p:cNvPicPr>
          <p:nvPr/>
        </p:nvPicPr>
        <p:blipFill>
          <a:blip r:embed="rId3"/>
          <a:stretch>
            <a:fillRect/>
          </a:stretch>
        </p:blipFill>
        <p:spPr>
          <a:xfrm>
            <a:off x="5793223" y="222571"/>
            <a:ext cx="6175180" cy="5472021"/>
          </a:xfrm>
          <a:prstGeom prst="rect">
            <a:avLst/>
          </a:prstGeom>
        </p:spPr>
      </p:pic>
      <p:sp>
        <p:nvSpPr>
          <p:cNvPr id="16" name="テキスト ボックス 15">
            <a:extLst>
              <a:ext uri="{FF2B5EF4-FFF2-40B4-BE49-F238E27FC236}">
                <a16:creationId xmlns:a16="http://schemas.microsoft.com/office/drawing/2014/main" id="{16F598AF-CB05-47BF-B2E2-5C109D79604A}"/>
              </a:ext>
            </a:extLst>
          </p:cNvPr>
          <p:cNvSpPr txBox="1"/>
          <p:nvPr/>
        </p:nvSpPr>
        <p:spPr>
          <a:xfrm>
            <a:off x="7556280" y="626489"/>
            <a:ext cx="3240946" cy="276999"/>
          </a:xfrm>
          <a:prstGeom prst="rect">
            <a:avLst/>
          </a:prstGeom>
          <a:noFill/>
        </p:spPr>
        <p:txBody>
          <a:bodyPr wrap="square" rtlCol="0">
            <a:spAutoFit/>
          </a:bodyPr>
          <a:lstStyle/>
          <a:p>
            <a:r>
              <a:rPr kumimoji="1" lang="ja-JP" altLang="en-US" sz="1200" dirty="0">
                <a:solidFill>
                  <a:srgbClr val="FF0000"/>
                </a:solidFill>
              </a:rPr>
              <a:t>大学に進学した方</a:t>
            </a:r>
            <a:r>
              <a:rPr lang="ja-JP" altLang="en-US" sz="1200" dirty="0">
                <a:solidFill>
                  <a:srgbClr val="FF0000"/>
                </a:solidFill>
              </a:rPr>
              <a:t>は、</a:t>
            </a:r>
            <a:r>
              <a:rPr kumimoji="1" lang="ja-JP" altLang="en-US" sz="1200" dirty="0">
                <a:solidFill>
                  <a:srgbClr val="FF0000"/>
                </a:solidFill>
              </a:rPr>
              <a:t>入力してください。</a:t>
            </a:r>
          </a:p>
        </p:txBody>
      </p:sp>
      <p:sp>
        <p:nvSpPr>
          <p:cNvPr id="4" name="正方形/長方形 3">
            <a:extLst>
              <a:ext uri="{FF2B5EF4-FFF2-40B4-BE49-F238E27FC236}">
                <a16:creationId xmlns:a16="http://schemas.microsoft.com/office/drawing/2014/main" id="{4F79665C-AB0E-4847-9146-F9076F4D1B25}"/>
              </a:ext>
            </a:extLst>
          </p:cNvPr>
          <p:cNvSpPr/>
          <p:nvPr/>
        </p:nvSpPr>
        <p:spPr>
          <a:xfrm>
            <a:off x="295359" y="5172180"/>
            <a:ext cx="5317303" cy="261610"/>
          </a:xfrm>
          <a:prstGeom prst="rect">
            <a:avLst/>
          </a:prstGeom>
        </p:spPr>
        <p:txBody>
          <a:bodyPr wrap="square">
            <a:spAutoFit/>
          </a:bodyPr>
          <a:lstStyle/>
          <a:p>
            <a:r>
              <a:rPr lang="ja-JP" altLang="en-US" sz="1100" dirty="0">
                <a:solidFill>
                  <a:srgbClr val="FF0000"/>
                </a:solidFill>
              </a:rPr>
              <a:t>・高校の英文卒業</a:t>
            </a:r>
            <a:r>
              <a:rPr lang="en-US" altLang="ja-JP" sz="1100" dirty="0">
                <a:solidFill>
                  <a:srgbClr val="FF0000"/>
                </a:solidFill>
              </a:rPr>
              <a:t>(</a:t>
            </a:r>
            <a:r>
              <a:rPr lang="ja-JP" altLang="en-US" sz="1100" dirty="0">
                <a:solidFill>
                  <a:srgbClr val="FF0000"/>
                </a:solidFill>
              </a:rPr>
              <a:t>見込</a:t>
            </a:r>
            <a:r>
              <a:rPr lang="en-US" altLang="ja-JP" sz="1100" dirty="0">
                <a:solidFill>
                  <a:srgbClr val="FF0000"/>
                </a:solidFill>
              </a:rPr>
              <a:t>)</a:t>
            </a:r>
            <a:r>
              <a:rPr lang="ja-JP" altLang="en-US" sz="1100" dirty="0">
                <a:solidFill>
                  <a:srgbClr val="FF0000"/>
                </a:solidFill>
              </a:rPr>
              <a:t>証明書の</a:t>
            </a:r>
            <a:r>
              <a:rPr lang="en-US" altLang="ja-JP" sz="1100" dirty="0">
                <a:solidFill>
                  <a:srgbClr val="FF0000"/>
                </a:solidFill>
              </a:rPr>
              <a:t>JPEG</a:t>
            </a:r>
            <a:r>
              <a:rPr lang="ja-JP" altLang="en-US" sz="1100" dirty="0">
                <a:solidFill>
                  <a:srgbClr val="FF0000"/>
                </a:solidFill>
              </a:rPr>
              <a:t>もしくは</a:t>
            </a:r>
            <a:r>
              <a:rPr lang="en-US" altLang="ja-JP" sz="1100" dirty="0">
                <a:solidFill>
                  <a:srgbClr val="FF0000"/>
                </a:solidFill>
              </a:rPr>
              <a:t>PDF</a:t>
            </a:r>
            <a:r>
              <a:rPr lang="ja-JP" altLang="en-US" sz="1100" dirty="0">
                <a:solidFill>
                  <a:srgbClr val="FF0000"/>
                </a:solidFill>
              </a:rPr>
              <a:t>をアップロードしてください。</a:t>
            </a:r>
          </a:p>
        </p:txBody>
      </p:sp>
      <p:cxnSp>
        <p:nvCxnSpPr>
          <p:cNvPr id="6" name="直線矢印コネクタ 5">
            <a:extLst>
              <a:ext uri="{FF2B5EF4-FFF2-40B4-BE49-F238E27FC236}">
                <a16:creationId xmlns:a16="http://schemas.microsoft.com/office/drawing/2014/main" id="{7904FBD3-B20E-4F7C-820E-83155B677FEB}"/>
              </a:ext>
            </a:extLst>
          </p:cNvPr>
          <p:cNvCxnSpPr/>
          <p:nvPr/>
        </p:nvCxnSpPr>
        <p:spPr>
          <a:xfrm flipH="1">
            <a:off x="7288567" y="1034293"/>
            <a:ext cx="470516" cy="1464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直線矢印コネクタ 7">
            <a:extLst>
              <a:ext uri="{FF2B5EF4-FFF2-40B4-BE49-F238E27FC236}">
                <a16:creationId xmlns:a16="http://schemas.microsoft.com/office/drawing/2014/main" id="{A6766FFF-89CF-4387-8A2A-D0E43F409468}"/>
              </a:ext>
            </a:extLst>
          </p:cNvPr>
          <p:cNvCxnSpPr>
            <a:cxnSpLocks/>
          </p:cNvCxnSpPr>
          <p:nvPr/>
        </p:nvCxnSpPr>
        <p:spPr>
          <a:xfrm flipH="1">
            <a:off x="7355149" y="1034293"/>
            <a:ext cx="487901" cy="9965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直線矢印コネクタ 10">
            <a:extLst>
              <a:ext uri="{FF2B5EF4-FFF2-40B4-BE49-F238E27FC236}">
                <a16:creationId xmlns:a16="http://schemas.microsoft.com/office/drawing/2014/main" id="{E90171B8-3321-4B16-8669-4DB72EE0876E}"/>
              </a:ext>
            </a:extLst>
          </p:cNvPr>
          <p:cNvCxnSpPr>
            <a:cxnSpLocks/>
          </p:cNvCxnSpPr>
          <p:nvPr/>
        </p:nvCxnSpPr>
        <p:spPr>
          <a:xfrm flipH="1">
            <a:off x="7523826" y="1107511"/>
            <a:ext cx="563731" cy="215713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直線矢印コネクタ 17">
            <a:extLst>
              <a:ext uri="{FF2B5EF4-FFF2-40B4-BE49-F238E27FC236}">
                <a16:creationId xmlns:a16="http://schemas.microsoft.com/office/drawing/2014/main" id="{F3836EFF-B949-48C8-9A7D-2AD40199586C}"/>
              </a:ext>
            </a:extLst>
          </p:cNvPr>
          <p:cNvCxnSpPr>
            <a:cxnSpLocks/>
          </p:cNvCxnSpPr>
          <p:nvPr/>
        </p:nvCxnSpPr>
        <p:spPr>
          <a:xfrm flipH="1">
            <a:off x="8057881" y="1163408"/>
            <a:ext cx="210237" cy="254380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2281874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1441</Words>
  <Application>Microsoft Office PowerPoint</Application>
  <PresentationFormat>ワイド画面</PresentationFormat>
  <Paragraphs>122</Paragraphs>
  <Slides>15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15</vt:i4>
      </vt:variant>
    </vt:vector>
  </HeadingPairs>
  <TitlesOfParts>
    <vt:vector size="19" baseType="lpstr">
      <vt:lpstr>游ゴシック</vt:lpstr>
      <vt:lpstr>游ゴシック Light</vt:lpstr>
      <vt:lpstr>Arial</vt:lpstr>
      <vt:lpstr>Office テーマ</vt:lpstr>
      <vt:lpstr>WEB出願マニュアル</vt:lpstr>
      <vt:lpstr>出願前に下記書類のJPEGもしくはPDFデータをお手元にご用意ください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WEB出願マニュアル</dc:title>
  <dc:creator>樺島 敬子</dc:creator>
  <cp:lastModifiedBy>大城 萌子</cp:lastModifiedBy>
  <cp:revision>82</cp:revision>
  <cp:lastPrinted>2023-10-11T10:25:57Z</cp:lastPrinted>
  <dcterms:created xsi:type="dcterms:W3CDTF">2022-03-01T09:27:14Z</dcterms:created>
  <dcterms:modified xsi:type="dcterms:W3CDTF">2023-10-27T01:27:15Z</dcterms:modified>
</cp:coreProperties>
</file>